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video/unknown"/>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5" r:id="rId3"/>
  </p:sldMasterIdLst>
  <p:notesMasterIdLst>
    <p:notesMasterId r:id="rId33"/>
  </p:notesMasterIdLst>
  <p:sldIdLst>
    <p:sldId id="285" r:id="rId4"/>
    <p:sldId id="286" r:id="rId5"/>
    <p:sldId id="258" r:id="rId6"/>
    <p:sldId id="256" r:id="rId7"/>
    <p:sldId id="274" r:id="rId8"/>
    <p:sldId id="278" r:id="rId9"/>
    <p:sldId id="279" r:id="rId10"/>
    <p:sldId id="280" r:id="rId11"/>
    <p:sldId id="281" r:id="rId12"/>
    <p:sldId id="259" r:id="rId13"/>
    <p:sldId id="275" r:id="rId14"/>
    <p:sldId id="260" r:id="rId15"/>
    <p:sldId id="261" r:id="rId16"/>
    <p:sldId id="262" r:id="rId17"/>
    <p:sldId id="263" r:id="rId18"/>
    <p:sldId id="264" r:id="rId19"/>
    <p:sldId id="265" r:id="rId20"/>
    <p:sldId id="266" r:id="rId21"/>
    <p:sldId id="284" r:id="rId22"/>
    <p:sldId id="283" r:id="rId23"/>
    <p:sldId id="267" r:id="rId24"/>
    <p:sldId id="268" r:id="rId25"/>
    <p:sldId id="269" r:id="rId26"/>
    <p:sldId id="270" r:id="rId27"/>
    <p:sldId id="271" r:id="rId28"/>
    <p:sldId id="272" r:id="rId29"/>
    <p:sldId id="273" r:id="rId30"/>
    <p:sldId id="282" r:id="rId31"/>
    <p:sldId id="276" r:id="rId32"/>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3" autoAdjust="0"/>
    <p:restoredTop sz="95274" autoAdjust="0"/>
  </p:normalViewPr>
  <p:slideViewPr>
    <p:cSldViewPr snapToGrid="0">
      <p:cViewPr varScale="1">
        <p:scale>
          <a:sx n="87" d="100"/>
          <a:sy n="87" d="100"/>
        </p:scale>
        <p:origin x="389"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CD233C-5CC5-4D1A-BD12-697EBE6B1C2A}" type="datetimeFigureOut">
              <a:rPr lang="pl-PL" smtClean="0"/>
              <a:t>26.09.2024</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383782-DE9C-4683-9FA2-B9CA6A6018F5}" type="slidenum">
              <a:rPr lang="pl-PL" smtClean="0"/>
              <a:t>‹#›</a:t>
            </a:fld>
            <a:endParaRPr lang="pl-PL"/>
          </a:p>
        </p:txBody>
      </p:sp>
    </p:spTree>
    <p:extLst>
      <p:ext uri="{BB962C8B-B14F-4D97-AF65-F5344CB8AC3E}">
        <p14:creationId xmlns:p14="http://schemas.microsoft.com/office/powerpoint/2010/main" val="1442115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4:notes"/>
          <p:cNvSpPr txBox="1">
            <a:spLocks noGrp="1"/>
          </p:cNvSpPr>
          <p:nvPr>
            <p:ph type="body" idx="1"/>
          </p:nvPr>
        </p:nvSpPr>
        <p:spPr>
          <a:xfrm>
            <a:off x="755650" y="5078413"/>
            <a:ext cx="6048375" cy="4811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4:notes"/>
          <p:cNvSpPr>
            <a:spLocks noGrp="1" noRot="1" noChangeAspect="1"/>
          </p:cNvSpPr>
          <p:nvPr>
            <p:ph type="sldImg" idx="2"/>
          </p:nvPr>
        </p:nvSpPr>
        <p:spPr>
          <a:xfrm>
            <a:off x="215900" y="801688"/>
            <a:ext cx="7127875"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3018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9" name="Google Shape;379;p12: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457200" lvl="0" indent="-228240" algn="l" rtl="0">
              <a:lnSpc>
                <a:spcPct val="100000"/>
              </a:lnSpc>
              <a:spcBef>
                <a:spcPts val="0"/>
              </a:spcBef>
              <a:spcAft>
                <a:spcPts val="0"/>
              </a:spcAft>
              <a:buNone/>
            </a:pPr>
            <a:r>
              <a:rPr lang="pl-PL" sz="1200" strike="noStrike" dirty="0" smtClean="0">
                <a:solidFill>
                  <a:srgbClr val="000000"/>
                </a:solidFill>
                <a:latin typeface="Times New Roman"/>
                <a:ea typeface="Times New Roman"/>
                <a:cs typeface="Times New Roman"/>
                <a:sym typeface="Times New Roman"/>
              </a:rPr>
              <a:t> Gatunki wykorzystujące węch podczas żerowania posiadają duże opuszki węchowe. </a:t>
            </a:r>
            <a:r>
              <a:rPr lang="en-US" sz="1200" strike="noStrike" dirty="0" err="1" smtClean="0">
                <a:solidFill>
                  <a:srgbClr val="000000"/>
                </a:solidFill>
                <a:latin typeface="Times New Roman"/>
                <a:ea typeface="Times New Roman"/>
                <a:cs typeface="Times New Roman"/>
                <a:sym typeface="Times New Roman"/>
              </a:rPr>
              <a:t>Rurkonosy</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albatrosy</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petrele</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burzyki</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i</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nawałniki</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wykorzystują</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węch</a:t>
            </a:r>
            <a:r>
              <a:rPr lang="en-US" sz="1200" strike="noStrike" dirty="0" smtClean="0">
                <a:solidFill>
                  <a:srgbClr val="000000"/>
                </a:solidFill>
                <a:latin typeface="Times New Roman"/>
                <a:ea typeface="Times New Roman"/>
                <a:cs typeface="Times New Roman"/>
                <a:sym typeface="Times New Roman"/>
              </a:rPr>
              <a:t> w </a:t>
            </a:r>
            <a:r>
              <a:rPr lang="en-US" sz="1200" strike="noStrike" dirty="0" err="1" smtClean="0">
                <a:solidFill>
                  <a:srgbClr val="000000"/>
                </a:solidFill>
                <a:latin typeface="Times New Roman"/>
                <a:ea typeface="Times New Roman"/>
                <a:cs typeface="Times New Roman"/>
                <a:sym typeface="Times New Roman"/>
              </a:rPr>
              <a:t>lokalizowaniu</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pokarmu</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Istnieje</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niewątpliwy</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związek</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między</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rurkowatymi</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nozdrzami</a:t>
            </a:r>
            <a:r>
              <a:rPr lang="pl-PL" sz="1200" strike="noStrike" baseline="0" dirty="0" smtClean="0">
                <a:solidFill>
                  <a:srgbClr val="000000"/>
                </a:solidFill>
                <a:latin typeface="Times New Roman"/>
                <a:ea typeface="Times New Roman"/>
                <a:cs typeface="Times New Roman"/>
                <a:sym typeface="Times New Roman"/>
              </a:rPr>
              <a:t> </a:t>
            </a:r>
            <a:r>
              <a:rPr lang="en-US" sz="1200" strike="noStrike" dirty="0" smtClean="0">
                <a:solidFill>
                  <a:srgbClr val="000000"/>
                </a:solidFill>
                <a:latin typeface="Times New Roman"/>
                <a:ea typeface="Times New Roman"/>
                <a:cs typeface="Times New Roman"/>
                <a:sym typeface="Times New Roman"/>
              </a:rPr>
              <a:t>a </a:t>
            </a:r>
            <a:r>
              <a:rPr lang="en-US" sz="1200" strike="noStrike" dirty="0" err="1" smtClean="0">
                <a:solidFill>
                  <a:srgbClr val="000000"/>
                </a:solidFill>
                <a:latin typeface="Times New Roman"/>
                <a:ea typeface="Times New Roman"/>
                <a:cs typeface="Times New Roman"/>
                <a:sym typeface="Times New Roman"/>
              </a:rPr>
              <a:t>wykrywaniem</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zapachu</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chociaż</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ich</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funkcja</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pozostaje</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tajemnicą</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Już</a:t>
            </a:r>
            <a:r>
              <a:rPr lang="en-US" sz="1200" strike="noStrike" dirty="0" smtClean="0">
                <a:solidFill>
                  <a:srgbClr val="000000"/>
                </a:solidFill>
                <a:latin typeface="Times New Roman"/>
                <a:ea typeface="Times New Roman"/>
                <a:cs typeface="Times New Roman"/>
                <a:sym typeface="Times New Roman"/>
              </a:rPr>
              <a:t> od </a:t>
            </a:r>
            <a:r>
              <a:rPr lang="en-US" sz="1200" strike="noStrike" dirty="0" err="1" smtClean="0">
                <a:solidFill>
                  <a:srgbClr val="000000"/>
                </a:solidFill>
                <a:latin typeface="Times New Roman"/>
                <a:ea typeface="Times New Roman"/>
                <a:cs typeface="Times New Roman"/>
                <a:sym typeface="Times New Roman"/>
              </a:rPr>
              <a:t>czasów</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komercyjnych</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połowów</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wielorybów</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marynarze</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przekonywali</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się</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jak</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nieprawdopodobnie</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wrażliwe</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wydawały</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się</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być</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albatrosy</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petrele</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i</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burzyki</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na</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zapach</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odpadków</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wielorybów</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Rurkonosy</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żywią</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się</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krylem</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kalmarami</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i</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czasem</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resztkami</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wielorybów</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Wykrycie</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zapachu</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gnijącego</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tłuszczu</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wielorybiego</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nie</a:t>
            </a:r>
            <a:r>
              <a:rPr lang="en-US" sz="1200" strike="noStrike" dirty="0" smtClean="0">
                <a:solidFill>
                  <a:srgbClr val="000000"/>
                </a:solidFill>
                <a:latin typeface="Times New Roman"/>
                <a:ea typeface="Times New Roman"/>
                <a:cs typeface="Times New Roman"/>
                <a:sym typeface="Times New Roman"/>
              </a:rPr>
              <a:t> jest </a:t>
            </a:r>
            <a:r>
              <a:rPr lang="en-US" sz="1200" strike="noStrike" dirty="0" err="1" smtClean="0">
                <a:solidFill>
                  <a:srgbClr val="000000"/>
                </a:solidFill>
                <a:latin typeface="Times New Roman"/>
                <a:ea typeface="Times New Roman"/>
                <a:cs typeface="Times New Roman"/>
                <a:sym typeface="Times New Roman"/>
              </a:rPr>
              <a:t>zbyt</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trudne</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inaczej</a:t>
            </a:r>
            <a:r>
              <a:rPr lang="en-US" sz="1200" strike="noStrike" dirty="0" smtClean="0">
                <a:solidFill>
                  <a:srgbClr val="000000"/>
                </a:solidFill>
                <a:latin typeface="Times New Roman"/>
                <a:ea typeface="Times New Roman"/>
                <a:cs typeface="Times New Roman"/>
                <a:sym typeface="Times New Roman"/>
              </a:rPr>
              <a:t> ma </a:t>
            </a:r>
            <a:r>
              <a:rPr lang="en-US" sz="1200" strike="noStrike" dirty="0" err="1" smtClean="0">
                <a:solidFill>
                  <a:srgbClr val="000000"/>
                </a:solidFill>
                <a:latin typeface="Times New Roman"/>
                <a:ea typeface="Times New Roman"/>
                <a:cs typeface="Times New Roman"/>
                <a:sym typeface="Times New Roman"/>
              </a:rPr>
              <a:t>się</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sprawa</a:t>
            </a:r>
            <a:r>
              <a:rPr lang="en-US" sz="1200" strike="noStrike" dirty="0" smtClean="0">
                <a:solidFill>
                  <a:srgbClr val="000000"/>
                </a:solidFill>
                <a:latin typeface="Times New Roman"/>
                <a:ea typeface="Times New Roman"/>
                <a:cs typeface="Times New Roman"/>
                <a:sym typeface="Times New Roman"/>
              </a:rPr>
              <a:t> z </a:t>
            </a:r>
            <a:r>
              <a:rPr lang="en-US" sz="1200" strike="noStrike" dirty="0" err="1" smtClean="0">
                <a:solidFill>
                  <a:srgbClr val="000000"/>
                </a:solidFill>
                <a:latin typeface="Times New Roman"/>
                <a:ea typeface="Times New Roman"/>
                <a:cs typeface="Times New Roman"/>
                <a:sym typeface="Times New Roman"/>
              </a:rPr>
              <a:t>kalmarami</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czy</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krylem</a:t>
            </a:r>
            <a:r>
              <a:rPr lang="en-US" sz="1200" strike="noStrike" dirty="0" smtClean="0">
                <a:solidFill>
                  <a:srgbClr val="000000"/>
                </a:solidFill>
                <a:latin typeface="Times New Roman"/>
                <a:ea typeface="Times New Roman"/>
                <a:cs typeface="Times New Roman"/>
                <a:sym typeface="Times New Roman"/>
              </a:rPr>
              <a:t>. W </a:t>
            </a:r>
            <a:r>
              <a:rPr lang="en-US" sz="1200" strike="noStrike" dirty="0" err="1" smtClean="0">
                <a:solidFill>
                  <a:srgbClr val="000000"/>
                </a:solidFill>
                <a:latin typeface="Times New Roman"/>
                <a:ea typeface="Times New Roman"/>
                <a:cs typeface="Times New Roman"/>
                <a:sym typeface="Times New Roman"/>
              </a:rPr>
              <a:t>latach</a:t>
            </a:r>
            <a:r>
              <a:rPr lang="en-US" sz="1200" strike="noStrike" dirty="0" smtClean="0">
                <a:solidFill>
                  <a:srgbClr val="000000"/>
                </a:solidFill>
                <a:latin typeface="Times New Roman"/>
                <a:ea typeface="Times New Roman"/>
                <a:cs typeface="Times New Roman"/>
                <a:sym typeface="Times New Roman"/>
              </a:rPr>
              <a:t> 80. </a:t>
            </a:r>
            <a:r>
              <a:rPr lang="en-US" sz="1200" strike="noStrike" dirty="0" err="1" smtClean="0">
                <a:solidFill>
                  <a:srgbClr val="000000"/>
                </a:solidFill>
                <a:latin typeface="Times New Roman"/>
                <a:ea typeface="Times New Roman"/>
                <a:cs typeface="Times New Roman"/>
                <a:sym typeface="Times New Roman"/>
              </a:rPr>
              <a:t>ubiegłego</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wieku</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wykazano</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że</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sproszkowany</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kryl</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rozsypany</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na</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powierzchni</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oceanu</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przyciągał</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uwagę</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rurkonosów</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petrele</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i</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albatrosy</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Substancją</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która</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przyciągała</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te</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ptaki</a:t>
            </a:r>
            <a:r>
              <a:rPr lang="en-US" sz="1200" strike="noStrike" dirty="0" smtClean="0">
                <a:solidFill>
                  <a:srgbClr val="000000"/>
                </a:solidFill>
                <a:latin typeface="Times New Roman"/>
                <a:ea typeface="Times New Roman"/>
                <a:cs typeface="Times New Roman"/>
                <a:sym typeface="Times New Roman"/>
              </a:rPr>
              <a:t> jest </a:t>
            </a:r>
            <a:r>
              <a:rPr lang="en-US" sz="1200" strike="noStrike" dirty="0" err="1" smtClean="0">
                <a:solidFill>
                  <a:srgbClr val="000000"/>
                </a:solidFill>
                <a:latin typeface="Times New Roman"/>
                <a:ea typeface="Times New Roman"/>
                <a:cs typeface="Times New Roman"/>
                <a:sym typeface="Times New Roman"/>
              </a:rPr>
              <a:t>siarczek</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dimetylu</a:t>
            </a:r>
            <a:r>
              <a:rPr lang="en-US" sz="1200" strike="noStrike" dirty="0" smtClean="0">
                <a:solidFill>
                  <a:srgbClr val="000000"/>
                </a:solidFill>
                <a:latin typeface="Times New Roman"/>
                <a:ea typeface="Times New Roman"/>
                <a:cs typeface="Times New Roman"/>
                <a:sym typeface="Times New Roman"/>
              </a:rPr>
              <a:t> (DMS), </a:t>
            </a:r>
            <a:r>
              <a:rPr lang="en-US" sz="1200" strike="noStrike" dirty="0" err="1" smtClean="0">
                <a:solidFill>
                  <a:srgbClr val="000000"/>
                </a:solidFill>
                <a:latin typeface="Times New Roman"/>
                <a:ea typeface="Times New Roman"/>
                <a:cs typeface="Times New Roman"/>
                <a:sym typeface="Times New Roman"/>
              </a:rPr>
              <a:t>który</a:t>
            </a:r>
            <a:r>
              <a:rPr lang="en-US" sz="1200" strike="noStrike" dirty="0" smtClean="0">
                <a:solidFill>
                  <a:srgbClr val="000000"/>
                </a:solidFill>
                <a:latin typeface="Times New Roman"/>
                <a:ea typeface="Times New Roman"/>
                <a:cs typeface="Times New Roman"/>
                <a:sym typeface="Times New Roman"/>
              </a:rPr>
              <a:t> jest </a:t>
            </a:r>
            <a:r>
              <a:rPr lang="en-US" sz="1200" strike="noStrike" dirty="0" err="1" smtClean="0">
                <a:solidFill>
                  <a:srgbClr val="000000"/>
                </a:solidFill>
                <a:latin typeface="Times New Roman"/>
                <a:ea typeface="Times New Roman"/>
                <a:cs typeface="Times New Roman"/>
                <a:sym typeface="Times New Roman"/>
              </a:rPr>
              <a:t>substancja</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biogeniczną</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uwalnianą</a:t>
            </a:r>
            <a:r>
              <a:rPr lang="en-US" sz="1200" strike="noStrike" dirty="0" smtClean="0">
                <a:solidFill>
                  <a:srgbClr val="000000"/>
                </a:solidFill>
                <a:latin typeface="Times New Roman"/>
                <a:ea typeface="Times New Roman"/>
                <a:cs typeface="Times New Roman"/>
                <a:sym typeface="Times New Roman"/>
              </a:rPr>
              <a:t> z </a:t>
            </a:r>
            <a:r>
              <a:rPr lang="en-US" sz="1200" strike="noStrike" dirty="0" err="1" smtClean="0">
                <a:solidFill>
                  <a:srgbClr val="000000"/>
                </a:solidFill>
                <a:latin typeface="Times New Roman"/>
                <a:ea typeface="Times New Roman"/>
                <a:cs typeface="Times New Roman"/>
                <a:sym typeface="Times New Roman"/>
              </a:rPr>
              <a:t>ciał</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fitoplanktonu</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podczas</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zjadania</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ich</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przez</a:t>
            </a:r>
            <a:r>
              <a:rPr lang="en-US" sz="1200" strike="noStrike" dirty="0" smtClean="0">
                <a:solidFill>
                  <a:srgbClr val="000000"/>
                </a:solidFill>
                <a:latin typeface="Times New Roman"/>
                <a:ea typeface="Times New Roman"/>
                <a:cs typeface="Times New Roman"/>
                <a:sym typeface="Times New Roman"/>
              </a:rPr>
              <a:t> zooplankton, </a:t>
            </a:r>
            <a:r>
              <a:rPr lang="en-US" sz="1200" strike="noStrike" dirty="0" err="1" smtClean="0">
                <a:solidFill>
                  <a:srgbClr val="000000"/>
                </a:solidFill>
                <a:latin typeface="Times New Roman"/>
                <a:ea typeface="Times New Roman"/>
                <a:cs typeface="Times New Roman"/>
                <a:sym typeface="Times New Roman"/>
              </a:rPr>
              <a:t>taki</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jak</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kryl</a:t>
            </a:r>
            <a:r>
              <a:rPr lang="en-US" sz="1200" strike="noStrike" dirty="0" smtClean="0">
                <a:solidFill>
                  <a:srgbClr val="000000"/>
                </a:solidFill>
                <a:latin typeface="Times New Roman"/>
                <a:ea typeface="Times New Roman"/>
                <a:cs typeface="Times New Roman"/>
                <a:sym typeface="Times New Roman"/>
              </a:rPr>
              <a:t>.</a:t>
            </a:r>
            <a:endParaRPr sz="1200" strike="noStrike" dirty="0">
              <a:latin typeface="Times New Roman"/>
              <a:ea typeface="Times New Roman"/>
              <a:cs typeface="Times New Roman"/>
              <a:sym typeface="Times New Roman"/>
            </a:endParaRPr>
          </a:p>
        </p:txBody>
      </p:sp>
      <p:sp>
        <p:nvSpPr>
          <p:cNvPr id="380" name="Google Shape;380;p12:notes"/>
          <p:cNvSpPr txBox="1"/>
          <p:nvPr/>
        </p:nvSpPr>
        <p:spPr>
          <a:xfrm>
            <a:off x="3884760" y="8685360"/>
            <a:ext cx="2971440" cy="45828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latin typeface="Times New Roman"/>
              <a:ea typeface="Times New Roman"/>
              <a:cs typeface="Times New Roman"/>
              <a:sym typeface="Times New Roman"/>
            </a:endParaRPr>
          </a:p>
        </p:txBody>
      </p:sp>
    </p:spTree>
    <p:extLst>
      <p:ext uri="{BB962C8B-B14F-4D97-AF65-F5344CB8AC3E}">
        <p14:creationId xmlns:p14="http://schemas.microsoft.com/office/powerpoint/2010/main" val="1654524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5: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pl-PL" sz="1200" dirty="0" smtClean="0"/>
              <a:t>Ptaki posługują się zmysłem magnetycznym aby nawigować podczas</a:t>
            </a:r>
            <a:r>
              <a:rPr lang="pl-PL" sz="1200" baseline="0" dirty="0" smtClean="0"/>
              <a:t> swojej wędrówki jesiennej i wiosennej. </a:t>
            </a:r>
            <a:r>
              <a:rPr lang="en-US" sz="1200" dirty="0" err="1" smtClean="0"/>
              <a:t>Mechanizm</a:t>
            </a:r>
            <a:r>
              <a:rPr lang="en-US" sz="1200" dirty="0" smtClean="0"/>
              <a:t> </a:t>
            </a:r>
            <a:r>
              <a:rPr lang="en-US" sz="1200" dirty="0" err="1"/>
              <a:t>chemiczny</a:t>
            </a:r>
            <a:r>
              <a:rPr lang="en-US" sz="1200" dirty="0"/>
              <a:t> </a:t>
            </a:r>
            <a:r>
              <a:rPr lang="en-US" sz="1200" dirty="0" err="1"/>
              <a:t>ulokowany</a:t>
            </a:r>
            <a:r>
              <a:rPr lang="en-US" sz="1200" dirty="0"/>
              <a:t> w </a:t>
            </a:r>
            <a:r>
              <a:rPr lang="en-US" sz="1200" dirty="0" err="1"/>
              <a:t>oku</a:t>
            </a:r>
            <a:r>
              <a:rPr lang="en-US" sz="1200" dirty="0"/>
              <a:t> </a:t>
            </a:r>
            <a:r>
              <a:rPr lang="en-US" sz="1200" dirty="0" err="1"/>
              <a:t>dostarcza</a:t>
            </a:r>
            <a:r>
              <a:rPr lang="en-US" sz="1200" dirty="0"/>
              <a:t> </a:t>
            </a:r>
            <a:r>
              <a:rPr lang="en-US" sz="1200" dirty="0" err="1"/>
              <a:t>kompasu</a:t>
            </a:r>
            <a:r>
              <a:rPr lang="en-US" sz="1200" dirty="0"/>
              <a:t>, </a:t>
            </a:r>
            <a:r>
              <a:rPr lang="en-US" sz="1200" dirty="0" err="1"/>
              <a:t>podczas</a:t>
            </a:r>
            <a:r>
              <a:rPr lang="en-US" sz="1200" dirty="0"/>
              <a:t> </a:t>
            </a:r>
            <a:r>
              <a:rPr lang="en-US" sz="1200" dirty="0" err="1"/>
              <a:t>gdy</a:t>
            </a:r>
            <a:r>
              <a:rPr lang="en-US" sz="1200" dirty="0"/>
              <a:t> </a:t>
            </a:r>
            <a:r>
              <a:rPr lang="en-US" sz="1200" dirty="0" err="1"/>
              <a:t>magnetyczne</a:t>
            </a:r>
            <a:r>
              <a:rPr lang="en-US" sz="1200" dirty="0"/>
              <a:t> </a:t>
            </a:r>
            <a:r>
              <a:rPr lang="en-US" sz="1200" dirty="0" err="1"/>
              <a:t>receptory</a:t>
            </a:r>
            <a:r>
              <a:rPr lang="en-US" sz="1200" dirty="0"/>
              <a:t> w </a:t>
            </a:r>
            <a:r>
              <a:rPr lang="en-US" sz="1200" dirty="0" err="1"/>
              <a:t>dziobie</a:t>
            </a:r>
            <a:r>
              <a:rPr lang="en-US" sz="1200" dirty="0"/>
              <a:t> </a:t>
            </a:r>
            <a:r>
              <a:rPr lang="en-US" sz="1200" dirty="0" err="1"/>
              <a:t>udostępniają</a:t>
            </a:r>
            <a:r>
              <a:rPr lang="en-US" sz="1200" dirty="0"/>
              <a:t> </a:t>
            </a:r>
            <a:r>
              <a:rPr lang="en-US" sz="1200" dirty="0" err="1"/>
              <a:t>mapę</a:t>
            </a:r>
            <a:r>
              <a:rPr lang="en-US" sz="1200" dirty="0"/>
              <a:t>. </a:t>
            </a:r>
            <a:r>
              <a:rPr lang="en-US" sz="1200" dirty="0" err="1"/>
              <a:t>Kompas</a:t>
            </a:r>
            <a:r>
              <a:rPr lang="en-US" sz="1200" dirty="0"/>
              <a:t> </a:t>
            </a:r>
            <a:r>
              <a:rPr lang="en-US" sz="1200" dirty="0" err="1"/>
              <a:t>może</a:t>
            </a:r>
            <a:r>
              <a:rPr lang="en-US" sz="1200" dirty="0"/>
              <a:t> </a:t>
            </a:r>
            <a:r>
              <a:rPr lang="en-US" sz="1200" dirty="0" err="1"/>
              <a:t>wykrywać</a:t>
            </a:r>
            <a:r>
              <a:rPr lang="en-US" sz="1200" dirty="0"/>
              <a:t> </a:t>
            </a:r>
            <a:r>
              <a:rPr lang="en-US" sz="1200" dirty="0" err="1"/>
              <a:t>kierunek</a:t>
            </a:r>
            <a:r>
              <a:rPr lang="en-US" sz="1200" dirty="0"/>
              <a:t> </a:t>
            </a:r>
            <a:r>
              <a:rPr lang="en-US" sz="1200" dirty="0" err="1"/>
              <a:t>pola</a:t>
            </a:r>
            <a:r>
              <a:rPr lang="en-US" sz="1200" dirty="0"/>
              <a:t> </a:t>
            </a:r>
            <a:r>
              <a:rPr lang="en-US" sz="1200" dirty="0" err="1"/>
              <a:t>magnetycznego</a:t>
            </a:r>
            <a:r>
              <a:rPr lang="en-US" sz="1200" dirty="0"/>
              <a:t>, </a:t>
            </a:r>
            <a:r>
              <a:rPr lang="en-US" sz="1200" dirty="0" err="1"/>
              <a:t>podczas</a:t>
            </a:r>
            <a:r>
              <a:rPr lang="en-US" sz="1200" dirty="0"/>
              <a:t> </a:t>
            </a:r>
            <a:r>
              <a:rPr lang="en-US" sz="1200" dirty="0" err="1"/>
              <a:t>gdy</a:t>
            </a:r>
            <a:r>
              <a:rPr lang="en-US" sz="1200" dirty="0"/>
              <a:t> </a:t>
            </a:r>
            <a:r>
              <a:rPr lang="en-US" sz="1200" dirty="0" err="1"/>
              <a:t>mapa</a:t>
            </a:r>
            <a:r>
              <a:rPr lang="en-US" sz="1200" dirty="0"/>
              <a:t> </a:t>
            </a:r>
            <a:r>
              <a:rPr lang="en-US" sz="1200" dirty="0" err="1"/>
              <a:t>określa</a:t>
            </a:r>
            <a:r>
              <a:rPr lang="en-US" sz="1200" dirty="0"/>
              <a:t> </a:t>
            </a:r>
            <a:r>
              <a:rPr lang="en-US" sz="1200" dirty="0" err="1"/>
              <a:t>natężenie</a:t>
            </a:r>
            <a:r>
              <a:rPr lang="en-US" sz="1200" dirty="0"/>
              <a:t> </a:t>
            </a:r>
            <a:r>
              <a:rPr lang="en-US" sz="1200" dirty="0" err="1"/>
              <a:t>tego</a:t>
            </a:r>
            <a:r>
              <a:rPr lang="en-US" sz="1200" dirty="0"/>
              <a:t> </a:t>
            </a:r>
            <a:r>
              <a:rPr lang="en-US" sz="1200" dirty="0" err="1"/>
              <a:t>pola</a:t>
            </a:r>
            <a:r>
              <a:rPr lang="en-US" sz="1200" dirty="0"/>
              <a:t>. </a:t>
            </a:r>
            <a:r>
              <a:rPr lang="en-US" sz="1200" dirty="0" err="1"/>
              <a:t>Te</a:t>
            </a:r>
            <a:r>
              <a:rPr lang="en-US" sz="1200" dirty="0"/>
              <a:t> </a:t>
            </a:r>
            <a:r>
              <a:rPr lang="en-US" sz="1200" dirty="0" err="1"/>
              <a:t>dwa</a:t>
            </a:r>
            <a:r>
              <a:rPr lang="en-US" sz="1200" dirty="0"/>
              <a:t> </a:t>
            </a:r>
            <a:r>
              <a:rPr lang="en-US" sz="1200" dirty="0" err="1"/>
              <a:t>rodzaje</a:t>
            </a:r>
            <a:r>
              <a:rPr lang="en-US" sz="1200" dirty="0"/>
              <a:t> </a:t>
            </a:r>
            <a:r>
              <a:rPr lang="en-US" sz="1200" dirty="0" err="1"/>
              <a:t>informacji</a:t>
            </a:r>
            <a:r>
              <a:rPr lang="en-US" sz="1200" dirty="0"/>
              <a:t> </a:t>
            </a:r>
            <a:r>
              <a:rPr lang="en-US" sz="1200" dirty="0" err="1"/>
              <a:t>pozwalają</a:t>
            </a:r>
            <a:r>
              <a:rPr lang="en-US" sz="1200" dirty="0"/>
              <a:t> </a:t>
            </a:r>
            <a:r>
              <a:rPr lang="en-US" sz="1200" dirty="0" err="1"/>
              <a:t>ptakom</a:t>
            </a:r>
            <a:r>
              <a:rPr lang="en-US" sz="1200" dirty="0"/>
              <a:t> </a:t>
            </a:r>
            <a:r>
              <a:rPr lang="en-US" sz="1200" dirty="0" err="1"/>
              <a:t>dotrzeć</a:t>
            </a:r>
            <a:r>
              <a:rPr lang="en-US" sz="1200" dirty="0"/>
              <a:t> do </a:t>
            </a:r>
            <a:r>
              <a:rPr lang="en-US" sz="1200" dirty="0" err="1"/>
              <a:t>celu</a:t>
            </a:r>
            <a:r>
              <a:rPr lang="en-US" sz="1200" dirty="0"/>
              <a:t>, </a:t>
            </a:r>
            <a:r>
              <a:rPr lang="en-US" sz="1200" dirty="0" err="1"/>
              <a:t>niezalenie</a:t>
            </a:r>
            <a:r>
              <a:rPr lang="en-US" sz="1200" dirty="0"/>
              <a:t> od </a:t>
            </a:r>
            <a:r>
              <a:rPr lang="en-US" sz="1200" dirty="0" err="1"/>
              <a:t>tego</a:t>
            </a:r>
            <a:r>
              <a:rPr lang="en-US" sz="1200" dirty="0"/>
              <a:t> </a:t>
            </a:r>
            <a:r>
              <a:rPr lang="en-US" sz="1200" dirty="0" err="1"/>
              <a:t>czy</a:t>
            </a:r>
            <a:r>
              <a:rPr lang="en-US" sz="1200" dirty="0"/>
              <a:t> </a:t>
            </a:r>
            <a:r>
              <a:rPr lang="en-US" sz="1200" dirty="0" err="1"/>
              <a:t>droga</a:t>
            </a:r>
            <a:r>
              <a:rPr lang="en-US" sz="1200" dirty="0"/>
              <a:t> </a:t>
            </a:r>
            <a:r>
              <a:rPr lang="en-US" sz="1200" dirty="0" err="1"/>
              <a:t>wiedzie</a:t>
            </a:r>
            <a:r>
              <a:rPr lang="en-US" sz="1200" dirty="0"/>
              <a:t> </a:t>
            </a:r>
            <a:r>
              <a:rPr lang="en-US" sz="1200" dirty="0" err="1"/>
              <a:t>przez</a:t>
            </a:r>
            <a:r>
              <a:rPr lang="en-US" sz="1200" dirty="0"/>
              <a:t> ocean </a:t>
            </a:r>
            <a:r>
              <a:rPr lang="en-US" sz="1200" dirty="0" err="1"/>
              <a:t>czy</a:t>
            </a:r>
            <a:r>
              <a:rPr lang="en-US" sz="1200" dirty="0"/>
              <a:t> </a:t>
            </a:r>
            <a:r>
              <a:rPr lang="en-US" sz="1200" dirty="0" err="1"/>
              <a:t>zróżnicowane</a:t>
            </a:r>
            <a:r>
              <a:rPr lang="en-US" sz="1200" dirty="0"/>
              <a:t> </a:t>
            </a:r>
            <a:r>
              <a:rPr lang="en-US" sz="1200" dirty="0" err="1"/>
              <a:t>obszary</a:t>
            </a:r>
            <a:r>
              <a:rPr lang="en-US" sz="1200" dirty="0"/>
              <a:t> </a:t>
            </a:r>
            <a:r>
              <a:rPr lang="en-US" sz="1200" dirty="0" err="1"/>
              <a:t>lądowe</a:t>
            </a:r>
            <a:r>
              <a:rPr lang="en-US" sz="1200" dirty="0"/>
              <a:t>.</a:t>
            </a:r>
            <a:endParaRPr sz="1200" dirty="0"/>
          </a:p>
        </p:txBody>
      </p:sp>
      <p:sp>
        <p:nvSpPr>
          <p:cNvPr id="405" name="Google Shape;405;p15: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807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7: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Font typeface="Arial"/>
              <a:buNone/>
            </a:pPr>
            <a:r>
              <a:rPr lang="en-US" sz="1200" dirty="0" err="1">
                <a:latin typeface="Times New Roman"/>
                <a:ea typeface="Times New Roman"/>
                <a:cs typeface="Times New Roman"/>
                <a:sym typeface="Times New Roman"/>
              </a:rPr>
              <a:t>Nogi</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ptaków</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wodnych</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są</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jedyną</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nieopierzoną</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częścia</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ciała</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przez</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którą</a:t>
            </a:r>
            <a:r>
              <a:rPr lang="en-US" sz="1200" dirty="0">
                <a:latin typeface="Times New Roman"/>
                <a:ea typeface="Times New Roman"/>
                <a:cs typeface="Times New Roman"/>
                <a:sym typeface="Times New Roman"/>
              </a:rPr>
              <a:t> </a:t>
            </a:r>
            <a:r>
              <a:rPr lang="en-US" sz="1200" dirty="0" err="1" smtClean="0">
                <a:latin typeface="Times New Roman"/>
                <a:ea typeface="Times New Roman"/>
                <a:cs typeface="Times New Roman"/>
                <a:sym typeface="Times New Roman"/>
              </a:rPr>
              <a:t>mogłaby</a:t>
            </a:r>
            <a:r>
              <a:rPr lang="en-US" sz="1200" dirty="0" smtClean="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następować</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utrata</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znacznej</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ilości</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ciepła</a:t>
            </a:r>
            <a:r>
              <a:rPr lang="en-US" sz="1200" dirty="0">
                <a:latin typeface="Times New Roman"/>
                <a:ea typeface="Times New Roman"/>
                <a:cs typeface="Times New Roman"/>
                <a:sym typeface="Times New Roman"/>
              </a:rPr>
              <a:t>. Jest </a:t>
            </a:r>
            <a:r>
              <a:rPr lang="en-US" sz="1200" dirty="0" err="1">
                <a:latin typeface="Times New Roman"/>
                <a:ea typeface="Times New Roman"/>
                <a:cs typeface="Times New Roman"/>
                <a:sym typeface="Times New Roman"/>
              </a:rPr>
              <a:t>ona</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jednak</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ograniczona</a:t>
            </a:r>
            <a:r>
              <a:rPr lang="en-US" sz="1200" dirty="0">
                <a:latin typeface="Times New Roman"/>
                <a:ea typeface="Times New Roman"/>
                <a:cs typeface="Times New Roman"/>
                <a:sym typeface="Times New Roman"/>
              </a:rPr>
              <a:t> do minimum </a:t>
            </a:r>
            <a:r>
              <a:rPr lang="en-US" sz="1200" dirty="0" err="1">
                <a:latin typeface="Times New Roman"/>
                <a:ea typeface="Times New Roman"/>
                <a:cs typeface="Times New Roman"/>
                <a:sym typeface="Times New Roman"/>
              </a:rPr>
              <a:t>dzięki</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obecności</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specjalnego</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układu</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naczyń</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krwionośnych</a:t>
            </a:r>
            <a:r>
              <a:rPr lang="en-US" sz="1200" dirty="0">
                <a:latin typeface="Times New Roman"/>
                <a:ea typeface="Times New Roman"/>
                <a:cs typeface="Times New Roman"/>
                <a:sym typeface="Times New Roman"/>
              </a:rPr>
              <a:t> w </a:t>
            </a:r>
            <a:r>
              <a:rPr lang="en-US" sz="1200" dirty="0" err="1">
                <a:latin typeface="Times New Roman"/>
                <a:ea typeface="Times New Roman"/>
                <a:cs typeface="Times New Roman"/>
                <a:sym typeface="Times New Roman"/>
              </a:rPr>
              <a:t>nodze</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ptaka</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Mechanizm</a:t>
            </a:r>
            <a:r>
              <a:rPr lang="en-US" sz="1200" dirty="0">
                <a:latin typeface="Times New Roman"/>
                <a:ea typeface="Times New Roman"/>
                <a:cs typeface="Times New Roman"/>
                <a:sym typeface="Times New Roman"/>
              </a:rPr>
              <a:t> ten </a:t>
            </a:r>
            <a:r>
              <a:rPr lang="en-US" sz="1200" dirty="0" err="1">
                <a:latin typeface="Times New Roman"/>
                <a:ea typeface="Times New Roman"/>
                <a:cs typeface="Times New Roman"/>
                <a:sym typeface="Times New Roman"/>
              </a:rPr>
              <a:t>polega</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na</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zmniejszeniu</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gradientu</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temperatury</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między</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nogą</a:t>
            </a:r>
            <a:r>
              <a:rPr lang="en-US" sz="1200" dirty="0">
                <a:latin typeface="Times New Roman"/>
                <a:ea typeface="Times New Roman"/>
                <a:cs typeface="Times New Roman"/>
                <a:sym typeface="Times New Roman"/>
              </a:rPr>
              <a:t> a </a:t>
            </a:r>
            <a:r>
              <a:rPr lang="en-US" sz="1200" dirty="0" err="1">
                <a:latin typeface="Times New Roman"/>
                <a:ea typeface="Times New Roman"/>
                <a:cs typeface="Times New Roman"/>
                <a:sym typeface="Times New Roman"/>
              </a:rPr>
              <a:t>otoczeniem</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Ciepła</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krew</a:t>
            </a:r>
            <a:r>
              <a:rPr lang="en-US" sz="1200" dirty="0">
                <a:latin typeface="Times New Roman"/>
                <a:ea typeface="Times New Roman"/>
                <a:cs typeface="Times New Roman"/>
                <a:sym typeface="Times New Roman"/>
              </a:rPr>
              <a:t> w </a:t>
            </a:r>
            <a:r>
              <a:rPr lang="en-US" sz="1200" dirty="0" err="1">
                <a:latin typeface="Times New Roman"/>
                <a:ea typeface="Times New Roman"/>
                <a:cs typeface="Times New Roman"/>
                <a:sym typeface="Times New Roman"/>
              </a:rPr>
              <a:t>tętnicach</a:t>
            </a:r>
            <a:r>
              <a:rPr lang="en-US" sz="1200" dirty="0">
                <a:latin typeface="Times New Roman"/>
                <a:ea typeface="Times New Roman"/>
                <a:cs typeface="Times New Roman"/>
                <a:sym typeface="Times New Roman"/>
              </a:rPr>
              <a:t>, </a:t>
            </a:r>
            <a:r>
              <a:rPr lang="en-US" sz="1200" dirty="0" smtClean="0">
                <a:latin typeface="Times New Roman"/>
                <a:ea typeface="Times New Roman"/>
                <a:cs typeface="Times New Roman"/>
                <a:sym typeface="Times New Roman"/>
              </a:rPr>
              <a:t>p</a:t>
            </a:r>
            <a:r>
              <a:rPr lang="pl-PL" sz="1200" dirty="0" err="1" smtClean="0">
                <a:latin typeface="Times New Roman"/>
                <a:ea typeface="Times New Roman"/>
                <a:cs typeface="Times New Roman"/>
                <a:sym typeface="Times New Roman"/>
              </a:rPr>
              <a:t>ły</a:t>
            </a:r>
            <a:r>
              <a:rPr lang="en-US" sz="1200" dirty="0" err="1" smtClean="0">
                <a:latin typeface="Times New Roman"/>
                <a:ea typeface="Times New Roman"/>
                <a:cs typeface="Times New Roman"/>
                <a:sym typeface="Times New Roman"/>
              </a:rPr>
              <a:t>nąc</a:t>
            </a:r>
            <a:r>
              <a:rPr lang="en-US" sz="1200" dirty="0" smtClean="0">
                <a:latin typeface="Times New Roman"/>
                <a:ea typeface="Times New Roman"/>
                <a:cs typeface="Times New Roman"/>
                <a:sym typeface="Times New Roman"/>
              </a:rPr>
              <a:t> </a:t>
            </a:r>
            <a:r>
              <a:rPr lang="en-US" sz="1200" dirty="0">
                <a:latin typeface="Times New Roman"/>
                <a:ea typeface="Times New Roman"/>
                <a:cs typeface="Times New Roman"/>
                <a:sym typeface="Times New Roman"/>
              </a:rPr>
              <a:t>w </a:t>
            </a:r>
            <a:r>
              <a:rPr lang="en-US" sz="1200" dirty="0" err="1">
                <a:latin typeface="Times New Roman"/>
                <a:ea typeface="Times New Roman"/>
                <a:cs typeface="Times New Roman"/>
                <a:sym typeface="Times New Roman"/>
              </a:rPr>
              <a:t>kierunku</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stóp</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ochładza</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się</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przepływajac</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blisko</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żył</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które</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odprowadzają</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znacznie</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chłodniejszą</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krew</a:t>
            </a:r>
            <a:r>
              <a:rPr lang="en-US" sz="1200" dirty="0">
                <a:latin typeface="Times New Roman"/>
                <a:ea typeface="Times New Roman"/>
                <a:cs typeface="Times New Roman"/>
                <a:sym typeface="Times New Roman"/>
              </a:rPr>
              <a:t> z </a:t>
            </a:r>
            <a:r>
              <a:rPr lang="en-US" sz="1200" dirty="0" err="1">
                <a:latin typeface="Times New Roman"/>
                <a:ea typeface="Times New Roman"/>
                <a:cs typeface="Times New Roman"/>
                <a:sym typeface="Times New Roman"/>
              </a:rPr>
              <a:t>nogi</a:t>
            </a:r>
            <a:r>
              <a:rPr lang="en-US" sz="1200" dirty="0">
                <a:latin typeface="Times New Roman"/>
                <a:ea typeface="Times New Roman"/>
                <a:cs typeface="Times New Roman"/>
                <a:sym typeface="Times New Roman"/>
              </a:rPr>
              <a:t> do </a:t>
            </a:r>
            <a:r>
              <a:rPr lang="en-US" sz="1200" dirty="0" err="1">
                <a:latin typeface="Times New Roman"/>
                <a:ea typeface="Times New Roman"/>
                <a:cs typeface="Times New Roman"/>
                <a:sym typeface="Times New Roman"/>
              </a:rPr>
              <a:t>ciała</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Ciepło</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przepływa</a:t>
            </a:r>
            <a:r>
              <a:rPr lang="en-US" sz="1200" dirty="0">
                <a:latin typeface="Times New Roman"/>
                <a:ea typeface="Times New Roman"/>
                <a:cs typeface="Times New Roman"/>
                <a:sym typeface="Times New Roman"/>
              </a:rPr>
              <a:t> z </a:t>
            </a:r>
            <a:r>
              <a:rPr lang="en-US" sz="1200" dirty="0" err="1">
                <a:latin typeface="Times New Roman"/>
                <a:ea typeface="Times New Roman"/>
                <a:cs typeface="Times New Roman"/>
                <a:sym typeface="Times New Roman"/>
              </a:rPr>
              <a:t>tętnic</a:t>
            </a:r>
            <a:r>
              <a:rPr lang="en-US" sz="1200" dirty="0">
                <a:latin typeface="Times New Roman"/>
                <a:ea typeface="Times New Roman"/>
                <a:cs typeface="Times New Roman"/>
                <a:sym typeface="Times New Roman"/>
              </a:rPr>
              <a:t> do </a:t>
            </a:r>
            <a:r>
              <a:rPr lang="en-US" sz="1200" dirty="0" err="1">
                <a:latin typeface="Times New Roman"/>
                <a:ea typeface="Times New Roman"/>
                <a:cs typeface="Times New Roman"/>
                <a:sym typeface="Times New Roman"/>
              </a:rPr>
              <a:t>żył</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ogrzewając</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krew</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żylną</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i</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wracając</a:t>
            </a:r>
            <a:r>
              <a:rPr lang="en-US" sz="1200" dirty="0">
                <a:latin typeface="Times New Roman"/>
                <a:ea typeface="Times New Roman"/>
                <a:cs typeface="Times New Roman"/>
                <a:sym typeface="Times New Roman"/>
              </a:rPr>
              <a:t> do </a:t>
            </a:r>
            <a:r>
              <a:rPr lang="en-US" sz="1200" dirty="0" err="1">
                <a:latin typeface="Times New Roman"/>
                <a:ea typeface="Times New Roman"/>
                <a:cs typeface="Times New Roman"/>
                <a:sym typeface="Times New Roman"/>
              </a:rPr>
              <a:t>ciała</a:t>
            </a:r>
            <a:r>
              <a:rPr lang="en-US" sz="1200" dirty="0">
                <a:latin typeface="Times New Roman"/>
                <a:ea typeface="Times New Roman"/>
                <a:cs typeface="Times New Roman"/>
                <a:sym typeface="Times New Roman"/>
              </a:rPr>
              <a:t>. </a:t>
            </a:r>
            <a:r>
              <a:rPr lang="pl-PL" sz="1200" dirty="0" smtClean="0">
                <a:latin typeface="Times New Roman"/>
                <a:ea typeface="Times New Roman"/>
                <a:cs typeface="Times New Roman"/>
                <a:sym typeface="Times New Roman"/>
              </a:rPr>
              <a:t> </a:t>
            </a:r>
            <a:r>
              <a:rPr lang="en-US" sz="1200" dirty="0" err="1" smtClean="0">
                <a:latin typeface="Times New Roman"/>
                <a:ea typeface="Times New Roman"/>
                <a:cs typeface="Times New Roman"/>
                <a:sym typeface="Times New Roman"/>
              </a:rPr>
              <a:t>Szacuje</a:t>
            </a:r>
            <a:r>
              <a:rPr lang="en-US" sz="1200" dirty="0" smtClean="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się</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że</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utrata</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ciepła</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przy</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niskich</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temperaturach</a:t>
            </a:r>
            <a:r>
              <a:rPr lang="en-US" sz="1200" dirty="0">
                <a:latin typeface="Times New Roman"/>
                <a:ea typeface="Times New Roman"/>
                <a:cs typeface="Times New Roman"/>
                <a:sym typeface="Times New Roman"/>
              </a:rPr>
              <a:t> w </a:t>
            </a:r>
            <a:r>
              <a:rPr lang="en-US" sz="1200" dirty="0" err="1">
                <a:latin typeface="Times New Roman"/>
                <a:ea typeface="Times New Roman"/>
                <a:cs typeface="Times New Roman"/>
                <a:sym typeface="Times New Roman"/>
              </a:rPr>
              <a:t>nogach</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wynosi</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około</a:t>
            </a:r>
            <a:r>
              <a:rPr lang="en-US" sz="1200" dirty="0">
                <a:latin typeface="Times New Roman"/>
                <a:ea typeface="Times New Roman"/>
                <a:cs typeface="Times New Roman"/>
                <a:sym typeface="Times New Roman"/>
              </a:rPr>
              <a:t> 10 %. </a:t>
            </a:r>
            <a:r>
              <a:rPr lang="en-US" sz="1200" dirty="0" err="1">
                <a:latin typeface="Times New Roman"/>
                <a:ea typeface="Times New Roman"/>
                <a:cs typeface="Times New Roman"/>
                <a:sym typeface="Times New Roman"/>
              </a:rPr>
              <a:t>Nieopierzone</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części</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nóg</a:t>
            </a:r>
            <a:r>
              <a:rPr lang="en-US" sz="1200" dirty="0">
                <a:latin typeface="Times New Roman"/>
                <a:ea typeface="Times New Roman"/>
                <a:cs typeface="Times New Roman"/>
                <a:sym typeface="Times New Roman"/>
              </a:rPr>
              <a:t> </a:t>
            </a:r>
            <a:r>
              <a:rPr lang="en-US" sz="1200" dirty="0" err="1" smtClean="0">
                <a:latin typeface="Times New Roman"/>
                <a:ea typeface="Times New Roman"/>
                <a:cs typeface="Times New Roman"/>
                <a:sym typeface="Times New Roman"/>
              </a:rPr>
              <a:t>pełni</a:t>
            </a:r>
            <a:r>
              <a:rPr lang="pl-PL" sz="1200" dirty="0" smtClean="0">
                <a:latin typeface="Times New Roman"/>
                <a:ea typeface="Times New Roman"/>
                <a:cs typeface="Times New Roman"/>
                <a:sym typeface="Times New Roman"/>
              </a:rPr>
              <a:t>ą</a:t>
            </a:r>
            <a:r>
              <a:rPr lang="en-US" sz="1200" dirty="0" smtClean="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również</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funkcję</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przy</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chłodzeniu</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przegrzanego</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organizmu</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ptaka</a:t>
            </a:r>
            <a:r>
              <a:rPr lang="en-US" sz="1200" dirty="0">
                <a:latin typeface="Times New Roman"/>
                <a:ea typeface="Times New Roman"/>
                <a:cs typeface="Times New Roman"/>
                <a:sym typeface="Times New Roman"/>
              </a:rPr>
              <a:t>.</a:t>
            </a:r>
            <a:endParaRPr sz="1200" dirty="0">
              <a:latin typeface="Times New Roman"/>
              <a:ea typeface="Times New Roman"/>
              <a:cs typeface="Times New Roman"/>
              <a:sym typeface="Times New Roman"/>
            </a:endParaRPr>
          </a:p>
        </p:txBody>
      </p:sp>
      <p:sp>
        <p:nvSpPr>
          <p:cNvPr id="418" name="Google Shape;418;p17: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8735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21: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pl-PL" dirty="0" smtClean="0"/>
              <a:t>Różne</a:t>
            </a:r>
            <a:r>
              <a:rPr lang="pl-PL" baseline="0" dirty="0" smtClean="0"/>
              <a:t> gatunki ptaków nurkują na różne głębokości. </a:t>
            </a:r>
            <a:r>
              <a:rPr lang="pl-PL" baseline="0" dirty="0" err="1" smtClean="0"/>
              <a:t>Bentofagi</a:t>
            </a:r>
            <a:r>
              <a:rPr lang="pl-PL" baseline="0" dirty="0" smtClean="0"/>
              <a:t> to ptaki nurkujące do samego dna w poszukiwaniu pokarmu (np. małży). Wśród </a:t>
            </a:r>
            <a:r>
              <a:rPr lang="pl-PL" baseline="0" dirty="0" err="1" smtClean="0"/>
              <a:t>bentofagów</a:t>
            </a:r>
            <a:r>
              <a:rPr lang="pl-PL" baseline="0" dirty="0" smtClean="0"/>
              <a:t> rekordzistą jeżeli chodzi o nurkowanie jest lodówka, która potrafi nurkować maksymalnie nawet na głębokość 60 m, chociaż zazwyczaj nurkuje płycej. Ichtiofagi to ptaki aktywnie ścigające swoje ofiary, ryby, w toni wodnej. Wśród ichtiofagów rekordzistą jeżeli chodzi o nurkowanie są </a:t>
            </a:r>
            <a:r>
              <a:rPr lang="pl-PL" baseline="0" dirty="0" err="1" smtClean="0"/>
              <a:t>alkowate</a:t>
            </a:r>
            <a:r>
              <a:rPr lang="pl-PL" baseline="0" dirty="0" smtClean="0"/>
              <a:t> np. nurzyk, który potrafi nurkować na głębokość 60 m i pozostawać pod woda nawet przez 2 min.</a:t>
            </a:r>
            <a:endParaRPr dirty="0"/>
          </a:p>
        </p:txBody>
      </p:sp>
      <p:sp>
        <p:nvSpPr>
          <p:cNvPr id="452" name="Google Shape;452;p21: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3852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2: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pl-PL" dirty="0" smtClean="0"/>
              <a:t>1-Mewy (srebrzysta i siodłata) wydrzyki to tzw. </a:t>
            </a:r>
            <a:r>
              <a:rPr lang="pl-PL" dirty="0" err="1" smtClean="0"/>
              <a:t>kleptopasożyty</a:t>
            </a:r>
            <a:r>
              <a:rPr lang="pl-PL" dirty="0" smtClean="0"/>
              <a:t>, 2-nawałniki pikują z góry ku wodzie zatrzymując się tuż ponad nią, 3-głuptaki z wysokości 10-30m pikują do wody i nurkują do 20m głębokości, 4- rybitwy tylko częściowo zanurzają się z lotu do wody, 5- mewy szukają pożywienia blisko brzegu, 6- alki penetrują strefę wód otwartych, 7- kormorany ścigają zdobycz pod wodą, 8- kaczki morskie żerują na dnie.</a:t>
            </a:r>
          </a:p>
          <a:p>
            <a:pPr marL="0" lvl="0" indent="0" algn="l" rtl="0">
              <a:spcBef>
                <a:spcPts val="0"/>
              </a:spcBef>
              <a:spcAft>
                <a:spcPts val="0"/>
              </a:spcAft>
              <a:buNone/>
            </a:pPr>
            <a:endParaRPr dirty="0"/>
          </a:p>
        </p:txBody>
      </p:sp>
      <p:sp>
        <p:nvSpPr>
          <p:cNvPr id="479" name="Google Shape;479;p22: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9000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l-PL" dirty="0" err="1" smtClean="0"/>
              <a:t>Siewkowce</a:t>
            </a:r>
            <a:r>
              <a:rPr lang="pl-PL" dirty="0" smtClean="0"/>
              <a:t> obejmuje gatunki ptaków wodnych,</a:t>
            </a:r>
            <a:r>
              <a:rPr lang="pl-PL" baseline="0" dirty="0" smtClean="0"/>
              <a:t> które legną się na dalekiej północy w tajdze i tundrze, nad polskim Bałtykiem są spotykane głównie w okresie przelotu jesiennego i wiosennego w strefie przyboju, żerują na plażach na których gromadzi się naniesiona martwa materia organiczna roślinnego pochodzenia (</a:t>
            </a:r>
            <a:r>
              <a:rPr lang="pl-PL" baseline="0" dirty="0" err="1" smtClean="0"/>
              <a:t>kidzina</a:t>
            </a:r>
            <a:r>
              <a:rPr lang="pl-PL" baseline="0" dirty="0" smtClean="0"/>
              <a:t>). </a:t>
            </a:r>
            <a:r>
              <a:rPr lang="pl-PL" dirty="0" smtClean="0"/>
              <a:t>Wśród</a:t>
            </a:r>
            <a:r>
              <a:rPr lang="pl-PL" baseline="0" dirty="0" smtClean="0"/>
              <a:t> </a:t>
            </a:r>
            <a:r>
              <a:rPr lang="pl-PL" baseline="0" dirty="0" err="1" smtClean="0"/>
              <a:t>siewkowców</a:t>
            </a:r>
            <a:r>
              <a:rPr lang="pl-PL" baseline="0" dirty="0" smtClean="0"/>
              <a:t> wyróżniamy dwie rodziny tj. </a:t>
            </a:r>
            <a:r>
              <a:rPr lang="pl-PL" baseline="0" dirty="0" err="1" smtClean="0"/>
              <a:t>sieweczkowate</a:t>
            </a:r>
            <a:r>
              <a:rPr lang="pl-PL" baseline="0" dirty="0" smtClean="0"/>
              <a:t> i </a:t>
            </a:r>
            <a:r>
              <a:rPr lang="pl-PL" baseline="0" dirty="0" err="1" smtClean="0"/>
              <a:t>bekasowate</a:t>
            </a:r>
            <a:r>
              <a:rPr lang="pl-PL" baseline="0" dirty="0" smtClean="0"/>
              <a:t>. </a:t>
            </a:r>
            <a:r>
              <a:rPr lang="pl-PL" baseline="0" dirty="0" err="1" smtClean="0"/>
              <a:t>Sieweczkowate</a:t>
            </a:r>
            <a:r>
              <a:rPr lang="pl-PL" baseline="0" dirty="0" smtClean="0"/>
              <a:t> w porównaniu z </a:t>
            </a:r>
            <a:r>
              <a:rPr lang="pl-PL" baseline="0" dirty="0" err="1" smtClean="0"/>
              <a:t>bekasowatymi</a:t>
            </a:r>
            <a:r>
              <a:rPr lang="pl-PL" baseline="0" dirty="0" smtClean="0"/>
              <a:t> posiadają krótkie dzioby i proporcjonalnie większe oczy, podczas żerowania lokalizują swoje ofiary przy pomocy zmysłu wzroku. </a:t>
            </a:r>
            <a:r>
              <a:rPr lang="pl-PL" baseline="0" dirty="0" err="1" smtClean="0"/>
              <a:t>Bekasowate</a:t>
            </a:r>
            <a:r>
              <a:rPr lang="pl-PL" baseline="0" dirty="0" smtClean="0"/>
              <a:t> natomiast posiadają stosunkowo małe oczy, a ich dzioby mogą być dwu- trzykrotnie dłuższe niż ich głowa i na ich końcu posiadają receptory dotykowe przy pomocy których mogą sondować podłoże w poszukiwaniu ofiar (małży, nereid). Gdy ptak sonduje dziobem mokry piasek, powstaje fala ciśnieniowa w niewielkiej ilości wody znajdującej się między ziarnami piasku. Rozprzestrzenianie się tej fali jest zakłócane przez  obecność obiektów stałych, takich jak małże, które blokują przepływ wody, powstające w ten sposób zakłócenie ciśnienia jest wykrywane przez ptaka. Wydaje się, że obserwowane u wielu gatunków </a:t>
            </a:r>
            <a:r>
              <a:rPr lang="pl-PL" baseline="0" dirty="0" err="1" smtClean="0"/>
              <a:t>bekasowatych</a:t>
            </a:r>
            <a:r>
              <a:rPr lang="pl-PL" baseline="0" dirty="0" smtClean="0"/>
              <a:t> sondowanie podłoża przy pomocy </a:t>
            </a:r>
            <a:r>
              <a:rPr lang="pl-PL" baseline="0" dirty="0" err="1" smtClean="0"/>
              <a:t>dzioba</a:t>
            </a:r>
            <a:r>
              <a:rPr lang="pl-PL" baseline="0" dirty="0" smtClean="0"/>
              <a:t> umożliwia im tworzenie trójwymiarowego obraz ukrytych w podłożu cząstek pokarmu.</a:t>
            </a:r>
            <a:endParaRPr dirty="0"/>
          </a:p>
        </p:txBody>
      </p:sp>
      <p:sp>
        <p:nvSpPr>
          <p:cNvPr id="340" name="Google Shape;34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9886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28: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pl-PL" dirty="0" smtClean="0"/>
              <a:t>Nadmiar soli w organizmie</a:t>
            </a:r>
            <a:r>
              <a:rPr lang="pl-PL" baseline="0" dirty="0" smtClean="0"/>
              <a:t> ptaki morskie usuwają przy pomocy gruczołów solnych umiejscowionych nad oczodołami. Wydzielana przez nie solanka spływa do przedniej części jamy nosowej i stąd na zewnątrz przez nozdrza. Wydolność gruczołu solnego jest niezwykle wysoka.</a:t>
            </a:r>
            <a:endParaRPr dirty="0"/>
          </a:p>
        </p:txBody>
      </p:sp>
      <p:sp>
        <p:nvSpPr>
          <p:cNvPr id="549" name="Google Shape;549;p28: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3377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42: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pl-PL" dirty="0" smtClean="0"/>
              <a:t>Ptaki w czasie migracji będą</a:t>
            </a:r>
            <a:r>
              <a:rPr lang="pl-PL" baseline="0" dirty="0" smtClean="0"/>
              <a:t> : </a:t>
            </a:r>
            <a:r>
              <a:rPr lang="pl-PL" dirty="0" smtClean="0"/>
              <a:t>Orientować</a:t>
            </a:r>
            <a:r>
              <a:rPr lang="pl-PL" baseline="0" dirty="0" smtClean="0"/>
              <a:t> się</a:t>
            </a:r>
            <a:r>
              <a:rPr lang="pl-PL" dirty="0" smtClean="0"/>
              <a:t> względem położenia słońca. Nocą orientować się wg. gwiazd (pokazały to eksperymenty przeprowadzone na łuszczykach indygo,</a:t>
            </a:r>
            <a:r>
              <a:rPr lang="pl-PL" baseline="0" dirty="0" smtClean="0"/>
              <a:t> gdzie naukowcy mogli zmienić układ gwiazd i badać ich znaczenie dla ptaków)</a:t>
            </a:r>
            <a:r>
              <a:rPr lang="pl-PL" dirty="0" smtClean="0"/>
              <a:t>. Szczegóły topografii terenu, migracje ptaków będą koncentrować się wzdłuż</a:t>
            </a:r>
            <a:r>
              <a:rPr lang="pl-PL" baseline="0" dirty="0" smtClean="0"/>
              <a:t> </a:t>
            </a:r>
            <a:r>
              <a:rPr lang="pl-PL" dirty="0" smtClean="0"/>
              <a:t>linii wybrzeży, łańcuchów górskich i doliny rzecznych.</a:t>
            </a:r>
          </a:p>
          <a:p>
            <a:pPr marL="0" lvl="0" indent="0" algn="l" rtl="0">
              <a:spcBef>
                <a:spcPts val="0"/>
              </a:spcBef>
              <a:spcAft>
                <a:spcPts val="0"/>
              </a:spcAft>
              <a:buNone/>
            </a:pPr>
            <a:r>
              <a:rPr lang="pl-PL" dirty="0" smtClean="0"/>
              <a:t>Zdolność do nawigacji przy użyciu linii pola magnetycznego, dzięki:</a:t>
            </a:r>
          </a:p>
          <a:p>
            <a:pPr marL="0" lvl="0" indent="0" algn="l" rtl="0">
              <a:spcBef>
                <a:spcPts val="0"/>
              </a:spcBef>
              <a:spcAft>
                <a:spcPts val="0"/>
              </a:spcAft>
              <a:buNone/>
            </a:pPr>
            <a:r>
              <a:rPr lang="pl-PL" dirty="0" smtClean="0"/>
              <a:t>kryształkom magnetytu w dziobie</a:t>
            </a:r>
          </a:p>
          <a:p>
            <a:pPr marL="0" lvl="0" indent="0" algn="l" rtl="0">
              <a:spcBef>
                <a:spcPts val="0"/>
              </a:spcBef>
              <a:spcAft>
                <a:spcPts val="0"/>
              </a:spcAft>
              <a:buNone/>
            </a:pPr>
            <a:r>
              <a:rPr lang="pl-PL" dirty="0" err="1" smtClean="0"/>
              <a:t>kryptochromowi</a:t>
            </a:r>
            <a:r>
              <a:rPr lang="pl-PL" dirty="0" smtClean="0"/>
              <a:t> w siatkówce prawego oka</a:t>
            </a:r>
          </a:p>
          <a:p>
            <a:pPr marL="0" lvl="0" indent="0" algn="l" rtl="0">
              <a:spcBef>
                <a:spcPts val="0"/>
              </a:spcBef>
              <a:spcAft>
                <a:spcPts val="0"/>
              </a:spcAft>
              <a:buNone/>
            </a:pPr>
            <a:endParaRPr lang="pl-PL" dirty="0" smtClean="0"/>
          </a:p>
          <a:p>
            <a:pPr marL="0" lvl="0" indent="0" algn="l" rtl="0">
              <a:spcBef>
                <a:spcPts val="0"/>
              </a:spcBef>
              <a:spcAft>
                <a:spcPts val="0"/>
              </a:spcAft>
              <a:buNone/>
            </a:pPr>
            <a:r>
              <a:rPr lang="pl-PL" dirty="0" smtClean="0"/>
              <a:t>Młode kierują się za osobnikami bardziej doświadczonymi</a:t>
            </a:r>
          </a:p>
          <a:p>
            <a:pPr marL="0" lvl="0" indent="0" algn="l" rtl="0">
              <a:spcBef>
                <a:spcPts val="0"/>
              </a:spcBef>
              <a:spcAft>
                <a:spcPts val="0"/>
              </a:spcAft>
              <a:buNone/>
            </a:pPr>
            <a:r>
              <a:rPr lang="pl-PL" dirty="0" smtClean="0"/>
              <a:t>Zmysł węchu</a:t>
            </a:r>
          </a:p>
          <a:p>
            <a:pPr marL="0" lvl="0" indent="0" algn="l" rtl="0">
              <a:spcBef>
                <a:spcPts val="0"/>
              </a:spcBef>
              <a:spcAft>
                <a:spcPts val="0"/>
              </a:spcAft>
              <a:buNone/>
            </a:pPr>
            <a:r>
              <a:rPr lang="pl-PL" dirty="0" smtClean="0"/>
              <a:t>Układ wiatrów</a:t>
            </a:r>
          </a:p>
          <a:p>
            <a:pPr marL="0" lvl="0" indent="0" algn="l" rtl="0">
              <a:spcBef>
                <a:spcPts val="0"/>
              </a:spcBef>
              <a:spcAft>
                <a:spcPts val="0"/>
              </a:spcAft>
              <a:buNone/>
            </a:pPr>
            <a:endParaRPr dirty="0"/>
          </a:p>
        </p:txBody>
      </p:sp>
      <p:sp>
        <p:nvSpPr>
          <p:cNvPr id="722" name="Google Shape;722;p42: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0803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43: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pl-PL" dirty="0" smtClean="0"/>
              <a:t>Mewy, wydrzyki  i przede wszystkim</a:t>
            </a:r>
            <a:r>
              <a:rPr lang="pl-PL" baseline="0" dirty="0" smtClean="0"/>
              <a:t> rurkonosy (albatrosy, burzyki, petrele i nawałniki) w czasie wezbrań sztormowych wykorzystują podmuchy wiatru nad falami, aby przemieszczać się przy niskich nakładach energetycznych, nie machając skrzydłami a delikatnie nimi sterując.</a:t>
            </a:r>
          </a:p>
          <a:p>
            <a:pPr marL="0" lvl="0" indent="0" algn="l" rtl="0">
              <a:spcBef>
                <a:spcPts val="0"/>
              </a:spcBef>
              <a:spcAft>
                <a:spcPts val="0"/>
              </a:spcAft>
              <a:buNone/>
            </a:pPr>
            <a:endParaRPr lang="pl-PL" baseline="0" dirty="0" smtClean="0"/>
          </a:p>
          <a:p>
            <a:pPr marL="0" lvl="0" indent="0" algn="l" rtl="0">
              <a:spcBef>
                <a:spcPts val="0"/>
              </a:spcBef>
              <a:spcAft>
                <a:spcPts val="0"/>
              </a:spcAft>
              <a:buNone/>
            </a:pPr>
            <a:r>
              <a:rPr lang="pl-PL" baseline="0" dirty="0" smtClean="0"/>
              <a:t>Patki szponiaste, bociany wykorzystują „kominy termiczne” kolumny nagrzanego powietrza w słoneczne dni, krążąc w nich nabierają odpowiedniej wysokości, następnie wchodzą w lot ślizgowy, co pozwala im pokonać znaczną odległość, stopniowo tracąc wysokość, aż dolecą do kolejnego „komina termicznego”.</a:t>
            </a:r>
            <a:endParaRPr dirty="0"/>
          </a:p>
        </p:txBody>
      </p:sp>
      <p:sp>
        <p:nvSpPr>
          <p:cNvPr id="728" name="Google Shape;728;p43: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0730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44: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pl-PL" dirty="0" smtClean="0"/>
              <a:t>Aby sprostać wymaganiom energetycznym które stawia przed ptakami migracja, zwiększają</a:t>
            </a:r>
            <a:r>
              <a:rPr lang="pl-PL" baseline="0" dirty="0" smtClean="0"/>
              <a:t> one wyraźnie zapasy energetyczne w organizmie oraz zmniejszają niektóre ze swoich organów wewnętrznych. Rezerwy energetyczne ptaka są magazynowane głównie pod postacią tłuszczu. Silne otłuszczenie stanowi paliwo lotnicze które umożliwia odbycie długodystansowej wędrówki. Tłuszcz ten odkłada się na opierzonych częściach ciała (</a:t>
            </a:r>
            <a:r>
              <a:rPr lang="pl-PL" baseline="0" dirty="0" err="1" smtClean="0"/>
              <a:t>pteryliach</a:t>
            </a:r>
            <a:r>
              <a:rPr lang="pl-PL" baseline="0" dirty="0" smtClean="0"/>
              <a:t>), na brzuchu, u nasady szyi, na grzbiecie i bokach ciała. W czasie chwytania ptaków w czasie migracji w celu </a:t>
            </a:r>
            <a:r>
              <a:rPr lang="pl-PL" baseline="0" dirty="0" err="1" smtClean="0"/>
              <a:t>obraczkowania</a:t>
            </a:r>
            <a:r>
              <a:rPr lang="pl-PL" baseline="0" dirty="0" smtClean="0"/>
              <a:t> możliwe jest przeżyciowe oznaczenie otłuszczenia ptaków </a:t>
            </a:r>
            <a:r>
              <a:rPr lang="pl-PL" baseline="0" dirty="0" err="1" smtClean="0"/>
              <a:t>wróblowych</a:t>
            </a:r>
            <a:r>
              <a:rPr lang="pl-PL" baseline="0" dirty="0" smtClean="0"/>
              <a:t>. W tym celu żywemu ptakowi, trzymanemu w dłoni brzuchem do góry i głową między palcami środkowymi, rozdmuchuje się piórka na brzuchu i prześwitujące przez skórę otłuszczenie porównuje się z przyjętą skalą. Wędrówka będzie tym bardziej</a:t>
            </a:r>
            <a:r>
              <a:rPr lang="pl-PL" dirty="0" smtClean="0"/>
              <a:t> wymagająca energetycznie im mniej jest możliwości uzupełnienia rezerw i regeneracji sił na przykład podczas przelotu nad obszarami pustynnymi czy oceanem.</a:t>
            </a:r>
            <a:endParaRPr dirty="0"/>
          </a:p>
        </p:txBody>
      </p:sp>
      <p:sp>
        <p:nvSpPr>
          <p:cNvPr id="738" name="Google Shape;738;p44: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0509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73383782-DE9C-4683-9FA2-B9CA6A6018F5}" type="slidenum">
              <a:rPr lang="pl-PL" smtClean="0"/>
              <a:t>5</a:t>
            </a:fld>
            <a:endParaRPr lang="pl-PL"/>
          </a:p>
        </p:txBody>
      </p:sp>
    </p:spTree>
    <p:extLst>
      <p:ext uri="{BB962C8B-B14F-4D97-AF65-F5344CB8AC3E}">
        <p14:creationId xmlns:p14="http://schemas.microsoft.com/office/powerpoint/2010/main" val="1578048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45: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pl-PL" dirty="0" smtClean="0"/>
              <a:t>Roczna wędrówka rybitwy popielatej jest uznawana za najdłuższą w świecie ptaków</a:t>
            </a:r>
            <a:r>
              <a:rPr lang="pl-PL" baseline="0" dirty="0" smtClean="0"/>
              <a:t>. P</a:t>
            </a:r>
            <a:r>
              <a:rPr lang="pl-PL" dirty="0" smtClean="0"/>
              <a:t>rzeciętna roczna trasa, którą przeleciały ptaki od miejsca rozrodu w sierpniu do powrotu na przełomie maja i czerwca wynosiła średnio 71 000 km (najdłuższa to 81 600 km. Lecąc na południe ptaki pokonywały dziennie średnio ok.</a:t>
            </a:r>
            <a:r>
              <a:rPr lang="pl-PL" baseline="0" dirty="0" smtClean="0"/>
              <a:t> 330 km, a czas migracji wynosił około 93 dni. W drodze powrotnej z </a:t>
            </a:r>
            <a:r>
              <a:rPr lang="pl-PL" dirty="0" smtClean="0"/>
              <a:t> Antarktyki do Arktyki ptaki pokonywały dziennie ok. 520 km przez 40 dni. Żyjąc nawet ponad 30 lat</a:t>
            </a:r>
          </a:p>
          <a:p>
            <a:pPr marL="0" lvl="0" indent="0" algn="l" rtl="0">
              <a:spcBef>
                <a:spcPts val="0"/>
              </a:spcBef>
              <a:spcAft>
                <a:spcPts val="0"/>
              </a:spcAft>
              <a:buNone/>
            </a:pPr>
            <a:endParaRPr lang="pl-PL" dirty="0" smtClean="0"/>
          </a:p>
          <a:p>
            <a:pPr marL="0" lvl="0" indent="0" algn="l" rtl="0">
              <a:spcBef>
                <a:spcPts val="0"/>
              </a:spcBef>
              <a:spcAft>
                <a:spcPts val="0"/>
              </a:spcAft>
              <a:buNone/>
            </a:pPr>
            <a:r>
              <a:rPr lang="pl-PL" dirty="0" smtClean="0"/>
              <a:t>Rybitwy popielate żyją nawet ponad 30 lat, a zatem w ciągu swojego całego życia mogą pokonać statystycznie 2,4 mln km czyli odbyć trzy wyprawy powrotne na Księżyc.</a:t>
            </a:r>
            <a:endParaRPr dirty="0"/>
          </a:p>
        </p:txBody>
      </p:sp>
      <p:sp>
        <p:nvSpPr>
          <p:cNvPr id="746" name="Google Shape;746;p45: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3561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46: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pl-PL" dirty="0" err="1" smtClean="0"/>
              <a:t>Szlamniki</a:t>
            </a:r>
            <a:r>
              <a:rPr lang="pl-PL" dirty="0" smtClean="0"/>
              <a:t> w czasie migracji z Alaski do Nowej Zelandii pokonują w czasie jednego, nieprzerwanego</a:t>
            </a:r>
            <a:r>
              <a:rPr lang="pl-PL" baseline="0" dirty="0" smtClean="0"/>
              <a:t> ośmiodniowego lotu, ponad 11 tys. km. </a:t>
            </a:r>
            <a:r>
              <a:rPr lang="pl-PL" baseline="0" dirty="0" err="1" smtClean="0"/>
              <a:t>Szlamnik</a:t>
            </a:r>
            <a:r>
              <a:rPr lang="pl-PL" baseline="0" dirty="0" smtClean="0"/>
              <a:t> jest prawdziwym maratończykiem wśród wędrownych ptaków. Osiągnięcie takiego rezultatu jest możliwe dzięki zgromadzonemu w ciele tłuszczowi, którego spalanie dostarcza energii. Gdy kończy się zgromadzony w organizmie tłuszcz, ptak przechodzi na spalanie białka zmagazynowanego w mięśniach. W czasie tej wymagającej wędrówki ptak traci połowę ze swojej początkowej masy ciała. Ptaki obniżają wydatki energetyczne latając w stadach i zmieniając się na pozycji lidera,  wykorzystują również prądy powietrzne, a nawet sztormy. Wydajność fizjologiczna zwiększa się na skutek zmiany wielkości narządów wewnętrznych. Przed rozpoczęciem wędrówki znacznemu zmniejszeniu ulega żołądek i jelita, zwiększa się masa serca nawet o 33%.  Powoduje to </a:t>
            </a:r>
            <a:r>
              <a:rPr lang="pl-PL" baseline="0" dirty="0" err="1" smtClean="0"/>
              <a:t>zwiekszenie</a:t>
            </a:r>
            <a:r>
              <a:rPr lang="pl-PL" baseline="0" dirty="0" smtClean="0"/>
              <a:t> wydajności działania płuc, więcej krwi przepływa z serca do płuc. Wzrasta liczba czerwonych krwinek transportujących tlen. W czasie lotu </a:t>
            </a:r>
            <a:r>
              <a:rPr lang="pl-PL" baseline="0" dirty="0" err="1" smtClean="0"/>
              <a:t>szlamnik</a:t>
            </a:r>
            <a:r>
              <a:rPr lang="pl-PL" baseline="0" dirty="0" smtClean="0"/>
              <a:t> nie pije wody, jego organizm wykorzystuje wodę wytworzoną w procesie rozkładu tłuszczów i białek. W trakcie lot ptaki wykorzystują jednopółkulowy sen </a:t>
            </a:r>
            <a:r>
              <a:rPr lang="pl-PL" baseline="0" dirty="0" err="1" smtClean="0"/>
              <a:t>wolnofalowy</a:t>
            </a:r>
            <a:r>
              <a:rPr lang="pl-PL" baseline="0" dirty="0" smtClean="0"/>
              <a:t>, stan w którym jedna połowa mózgu śpi, podczas gdy druga czuwa. W trakcie snu </a:t>
            </a:r>
            <a:r>
              <a:rPr lang="pl-PL" baseline="0" dirty="0" err="1" smtClean="0"/>
              <a:t>wolnofalowego</a:t>
            </a:r>
            <a:r>
              <a:rPr lang="pl-PL" baseline="0" dirty="0" smtClean="0"/>
              <a:t> oko odpowiadające półkuli </a:t>
            </a:r>
            <a:r>
              <a:rPr lang="pl-PL" baseline="0" dirty="0" err="1" smtClean="0"/>
              <a:t>pogrążnej</a:t>
            </a:r>
            <a:r>
              <a:rPr lang="pl-PL" baseline="0" dirty="0" smtClean="0"/>
              <a:t> we snie jest zamknięte, podczas gdy drugie oko odpowiadające czuwającej półkuli jest otwarte.</a:t>
            </a:r>
            <a:endParaRPr dirty="0"/>
          </a:p>
        </p:txBody>
      </p:sp>
      <p:sp>
        <p:nvSpPr>
          <p:cNvPr id="757" name="Google Shape;757;p46: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6547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5: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200" strike="noStrike" dirty="0" err="1">
                <a:solidFill>
                  <a:srgbClr val="000000"/>
                </a:solidFill>
                <a:latin typeface="Times New Roman"/>
                <a:ea typeface="Times New Roman"/>
                <a:cs typeface="Times New Roman"/>
                <a:sym typeface="Times New Roman"/>
              </a:rPr>
              <a:t>Zasiedlając</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środowisko</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wodne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morskie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ptaki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muszą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być</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przystosowane</a:t>
            </a:r>
            <a:r>
              <a:rPr lang="en-US" sz="1200" strike="noStrike" dirty="0">
                <a:solidFill>
                  <a:srgbClr val="000000"/>
                </a:solidFill>
                <a:latin typeface="Times New Roman"/>
                <a:ea typeface="Times New Roman"/>
                <a:cs typeface="Times New Roman"/>
                <a:sym typeface="Times New Roman"/>
              </a:rPr>
              <a:t> do </a:t>
            </a:r>
            <a:r>
              <a:rPr lang="en-US" sz="1200" strike="noStrike" dirty="0" err="1">
                <a:solidFill>
                  <a:srgbClr val="000000"/>
                </a:solidFill>
                <a:latin typeface="Times New Roman"/>
                <a:ea typeface="Times New Roman"/>
                <a:cs typeface="Times New Roman"/>
                <a:sym typeface="Times New Roman"/>
              </a:rPr>
              <a:t>ochrony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przed</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utrata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ciepła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unikając</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wychłodzenia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ciała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skutek</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wiatru</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czy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przemoczonego</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upierzenia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Większość</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gatunków</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zasiedlających</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środowisko</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morskie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będzie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zdobywać</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pokarm</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znajdujący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się</a:t>
            </a:r>
            <a:r>
              <a:rPr lang="en-US" sz="1200" strike="noStrike" dirty="0">
                <a:solidFill>
                  <a:srgbClr val="000000"/>
                </a:solidFill>
                <a:latin typeface="Times New Roman"/>
                <a:ea typeface="Times New Roman"/>
                <a:cs typeface="Times New Roman"/>
                <a:sym typeface="Times New Roman"/>
              </a:rPr>
              <a:t> pod </a:t>
            </a:r>
            <a:r>
              <a:rPr lang="en-US" sz="1200" strike="noStrike" dirty="0" err="1">
                <a:solidFill>
                  <a:srgbClr val="000000"/>
                </a:solidFill>
                <a:latin typeface="Times New Roman"/>
                <a:ea typeface="Times New Roman"/>
                <a:cs typeface="Times New Roman"/>
                <a:sym typeface="Times New Roman"/>
              </a:rPr>
              <a:t>powierzchnią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wody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muszą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zatem</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być</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przystosowane</a:t>
            </a:r>
            <a:r>
              <a:rPr lang="en-US" sz="1200" strike="noStrike" dirty="0">
                <a:solidFill>
                  <a:srgbClr val="000000"/>
                </a:solidFill>
                <a:latin typeface="Times New Roman"/>
                <a:ea typeface="Times New Roman"/>
                <a:cs typeface="Times New Roman"/>
                <a:sym typeface="Times New Roman"/>
              </a:rPr>
              <a:t> do </a:t>
            </a:r>
            <a:r>
              <a:rPr lang="en-US" sz="1200" strike="noStrike" dirty="0" err="1">
                <a:solidFill>
                  <a:srgbClr val="000000"/>
                </a:solidFill>
                <a:latin typeface="Times New Roman"/>
                <a:ea typeface="Times New Roman"/>
                <a:cs typeface="Times New Roman"/>
                <a:sym typeface="Times New Roman"/>
              </a:rPr>
              <a:t>nurkowania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Będą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nurkować</a:t>
            </a:r>
            <a:r>
              <a:rPr lang="en-US" sz="1200" strike="noStrike" dirty="0">
                <a:solidFill>
                  <a:srgbClr val="000000"/>
                </a:solidFill>
                <a:latin typeface="Times New Roman"/>
                <a:ea typeface="Times New Roman"/>
                <a:cs typeface="Times New Roman"/>
                <a:sym typeface="Times New Roman"/>
              </a:rPr>
              <a:t> do </a:t>
            </a:r>
            <a:r>
              <a:rPr lang="en-US" sz="1200" strike="noStrike" dirty="0" err="1">
                <a:solidFill>
                  <a:srgbClr val="000000"/>
                </a:solidFill>
                <a:latin typeface="Times New Roman"/>
                <a:ea typeface="Times New Roman"/>
                <a:cs typeface="Times New Roman"/>
                <a:sym typeface="Times New Roman"/>
              </a:rPr>
              <a:t>samego</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dna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podejmując</a:t>
            </a:r>
            <a:r>
              <a:rPr lang="en-US" sz="1200" strike="noStrike" dirty="0">
                <a:solidFill>
                  <a:srgbClr val="000000"/>
                </a:solidFill>
                <a:latin typeface="Times New Roman"/>
                <a:ea typeface="Times New Roman"/>
                <a:cs typeface="Times New Roman"/>
                <a:sym typeface="Times New Roman"/>
              </a:rPr>
              <a:t> z </a:t>
            </a:r>
            <a:r>
              <a:rPr lang="en-US" sz="1200" strike="noStrike" dirty="0" err="1">
                <a:solidFill>
                  <a:srgbClr val="000000"/>
                </a:solidFill>
                <a:latin typeface="Times New Roman"/>
                <a:ea typeface="Times New Roman"/>
                <a:cs typeface="Times New Roman"/>
                <a:sym typeface="Times New Roman"/>
              </a:rPr>
              <a:t>niego</a:t>
            </a:r>
            <a:r>
              <a:rPr lang="en-US" sz="1200" strike="noStrike" dirty="0">
                <a:solidFill>
                  <a:srgbClr val="000000"/>
                </a:solidFill>
                <a:latin typeface="Times New Roman"/>
                <a:ea typeface="Times New Roman"/>
                <a:cs typeface="Times New Roman"/>
                <a:sym typeface="Times New Roman"/>
              </a:rPr>
              <a:t> np. </a:t>
            </a:r>
            <a:r>
              <a:rPr lang="en-US" sz="1200" strike="noStrike" dirty="0" err="1">
                <a:solidFill>
                  <a:srgbClr val="000000"/>
                </a:solidFill>
                <a:latin typeface="Times New Roman"/>
                <a:ea typeface="Times New Roman"/>
                <a:cs typeface="Times New Roman"/>
                <a:sym typeface="Times New Roman"/>
              </a:rPr>
              <a:t>małże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lub</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ścigać</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ofiary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bezpośrednio</a:t>
            </a:r>
            <a:r>
              <a:rPr lang="en-US" sz="1200" strike="noStrike" dirty="0">
                <a:solidFill>
                  <a:srgbClr val="000000"/>
                </a:solidFill>
                <a:latin typeface="Times New Roman"/>
                <a:ea typeface="Times New Roman"/>
                <a:cs typeface="Times New Roman"/>
                <a:sym typeface="Times New Roman"/>
              </a:rPr>
              <a:t> w </a:t>
            </a:r>
            <a:r>
              <a:rPr lang="en-US" sz="1200" strike="noStrike" dirty="0" err="1">
                <a:solidFill>
                  <a:srgbClr val="000000"/>
                </a:solidFill>
                <a:latin typeface="Times New Roman"/>
                <a:ea typeface="Times New Roman"/>
                <a:cs typeface="Times New Roman"/>
                <a:sym typeface="Times New Roman"/>
              </a:rPr>
              <a:t>toni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wodnej</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Ruch</a:t>
            </a:r>
            <a:r>
              <a:rPr lang="en-US" sz="1200" strike="noStrike" dirty="0">
                <a:solidFill>
                  <a:srgbClr val="000000"/>
                </a:solidFill>
                <a:latin typeface="Times New Roman"/>
                <a:ea typeface="Times New Roman"/>
                <a:cs typeface="Times New Roman"/>
                <a:sym typeface="Times New Roman"/>
              </a:rPr>
              <a:t> pod </a:t>
            </a:r>
            <a:r>
              <a:rPr lang="en-US" sz="1200" strike="noStrike" dirty="0" err="1">
                <a:solidFill>
                  <a:srgbClr val="000000"/>
                </a:solidFill>
                <a:latin typeface="Times New Roman"/>
                <a:ea typeface="Times New Roman"/>
                <a:cs typeface="Times New Roman"/>
                <a:sym typeface="Times New Roman"/>
              </a:rPr>
              <a:t>wodą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podczas</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nurkowania</a:t>
            </a:r>
            <a:r>
              <a:rPr lang="en-US" sz="1200" strike="noStrike" dirty="0">
                <a:solidFill>
                  <a:srgbClr val="000000"/>
                </a:solidFill>
                <a:latin typeface="Times New Roman"/>
                <a:ea typeface="Times New Roman"/>
                <a:cs typeface="Times New Roman"/>
                <a:sym typeface="Times New Roman"/>
              </a:rPr>
              <a:t> jest </a:t>
            </a:r>
            <a:r>
              <a:rPr lang="en-US" sz="1200" strike="noStrike" dirty="0" err="1">
                <a:solidFill>
                  <a:srgbClr val="000000"/>
                </a:solidFill>
                <a:latin typeface="Times New Roman"/>
                <a:ea typeface="Times New Roman"/>
                <a:cs typeface="Times New Roman"/>
                <a:sym typeface="Times New Roman"/>
              </a:rPr>
              <a:t>napędzany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przy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pomocy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ruchu</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kończyn</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tylnych</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odpowiednio</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zmodyfikowanej</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stopy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lub</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ruchu</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skrzydeł</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alkowate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Dzioby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wszystkich</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gatunków</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ptaków</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odpowiednio</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przystosowane</a:t>
            </a:r>
            <a:r>
              <a:rPr lang="en-US" sz="1200" strike="noStrike" dirty="0">
                <a:solidFill>
                  <a:srgbClr val="000000"/>
                </a:solidFill>
                <a:latin typeface="Times New Roman"/>
                <a:ea typeface="Times New Roman"/>
                <a:cs typeface="Times New Roman"/>
                <a:sym typeface="Times New Roman"/>
              </a:rPr>
              <a:t> do </a:t>
            </a:r>
            <a:r>
              <a:rPr lang="en-US" sz="1200" strike="noStrike" dirty="0" err="1">
                <a:solidFill>
                  <a:srgbClr val="000000"/>
                </a:solidFill>
                <a:latin typeface="Times New Roman"/>
                <a:ea typeface="Times New Roman"/>
                <a:cs typeface="Times New Roman"/>
                <a:sym typeface="Times New Roman"/>
              </a:rPr>
              <a:t>zdobywania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pokarmu</a:t>
            </a:r>
            <a:r>
              <a:rPr lang="en-US" sz="1200" strike="noStrike" dirty="0">
                <a:solidFill>
                  <a:srgbClr val="000000"/>
                </a:solidFill>
                <a:latin typeface="Times New Roman"/>
                <a:ea typeface="Times New Roman"/>
                <a:cs typeface="Times New Roman"/>
                <a:sym typeface="Times New Roman"/>
              </a:rPr>
              <a:t> np. </a:t>
            </a:r>
            <a:r>
              <a:rPr lang="en-US" sz="1200" strike="noStrike" dirty="0" err="1">
                <a:solidFill>
                  <a:srgbClr val="000000"/>
                </a:solidFill>
                <a:latin typeface="Times New Roman"/>
                <a:ea typeface="Times New Roman"/>
                <a:cs typeface="Times New Roman"/>
                <a:sym typeface="Times New Roman"/>
              </a:rPr>
              <a:t>chwytania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ryb</a:t>
            </a:r>
            <a:r>
              <a:rPr lang="en-US" sz="1200" strike="noStrike" dirty="0">
                <a:solidFill>
                  <a:srgbClr val="000000"/>
                </a:solidFill>
                <a:latin typeface="Times New Roman"/>
                <a:ea typeface="Times New Roman"/>
                <a:cs typeface="Times New Roman"/>
                <a:sym typeface="Times New Roman"/>
              </a:rPr>
              <a:t>.</a:t>
            </a:r>
            <a:endParaRPr sz="1200" strike="noStrike" dirty="0">
              <a:latin typeface="Times New Roman"/>
              <a:ea typeface="Times New Roman"/>
              <a:cs typeface="Times New Roman"/>
              <a:sym typeface="Times New Roman"/>
            </a:endParaRPr>
          </a:p>
        </p:txBody>
      </p:sp>
      <p:sp>
        <p:nvSpPr>
          <p:cNvPr id="222" name="Google Shape;22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521088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8: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200" strike="noStrike" dirty="0" err="1">
                <a:solidFill>
                  <a:srgbClr val="000000"/>
                </a:solidFill>
                <a:latin typeface="Times New Roman"/>
                <a:ea typeface="Times New Roman"/>
                <a:cs typeface="Times New Roman"/>
                <a:sym typeface="Times New Roman"/>
              </a:rPr>
              <a:t>Ciało</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ptaków</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nurkujących</a:t>
            </a:r>
            <a:r>
              <a:rPr lang="en-US" sz="1200" strike="noStrike" dirty="0">
                <a:solidFill>
                  <a:srgbClr val="000000"/>
                </a:solidFill>
                <a:latin typeface="Times New Roman"/>
                <a:ea typeface="Times New Roman"/>
                <a:cs typeface="Times New Roman"/>
                <a:sym typeface="Times New Roman"/>
              </a:rPr>
              <a:t> jest </a:t>
            </a:r>
            <a:r>
              <a:rPr lang="en-US" sz="1200" strike="noStrike" dirty="0" err="1">
                <a:solidFill>
                  <a:srgbClr val="000000"/>
                </a:solidFill>
                <a:latin typeface="Times New Roman"/>
                <a:ea typeface="Times New Roman"/>
                <a:cs typeface="Times New Roman"/>
                <a:sym typeface="Times New Roman"/>
              </a:rPr>
              <a:t>bardziej</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smukłe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wydłużone</a:t>
            </a:r>
            <a:r>
              <a:rPr lang="en-US" sz="1200" strike="noStrike" dirty="0">
                <a:solidFill>
                  <a:srgbClr val="000000"/>
                </a:solidFill>
                <a:latin typeface="Times New Roman"/>
                <a:ea typeface="Times New Roman"/>
                <a:cs typeface="Times New Roman"/>
                <a:sym typeface="Times New Roman"/>
              </a:rPr>
              <a:t>. W </a:t>
            </a:r>
            <a:r>
              <a:rPr lang="en-US" sz="1200" strike="noStrike" dirty="0" err="1">
                <a:solidFill>
                  <a:srgbClr val="000000"/>
                </a:solidFill>
                <a:latin typeface="Times New Roman"/>
                <a:ea typeface="Times New Roman"/>
                <a:cs typeface="Times New Roman"/>
                <a:sym typeface="Times New Roman"/>
              </a:rPr>
              <a:t>mniejszym</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stopniu</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spneumatyzowane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kości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mniejsze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worki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powietrzne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Potrafią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usuwać</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powietrze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zalegające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między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piórami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poprzez</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silne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przyciskanie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upierzenia</a:t>
            </a:r>
            <a:r>
              <a:rPr lang="en-US" sz="1200" strike="noStrike" dirty="0">
                <a:solidFill>
                  <a:srgbClr val="000000"/>
                </a:solidFill>
                <a:latin typeface="Times New Roman"/>
                <a:ea typeface="Times New Roman"/>
                <a:cs typeface="Times New Roman"/>
                <a:sym typeface="Times New Roman"/>
              </a:rPr>
              <a:t> do </a:t>
            </a:r>
            <a:r>
              <a:rPr lang="en-US" sz="1200" strike="noStrike" dirty="0" err="1">
                <a:solidFill>
                  <a:srgbClr val="000000"/>
                </a:solidFill>
                <a:latin typeface="Times New Roman"/>
                <a:ea typeface="Times New Roman"/>
                <a:cs typeface="Times New Roman"/>
                <a:sym typeface="Times New Roman"/>
              </a:rPr>
              <a:t>ciała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Obecność</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gruczołu</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kuprowego</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Kormorany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mają</a:t>
            </a:r>
            <a:r>
              <a:rPr lang="en-US" sz="1200" strike="noStrike" dirty="0">
                <a:solidFill>
                  <a:srgbClr val="000000"/>
                </a:solidFill>
                <a:latin typeface="Times New Roman"/>
                <a:ea typeface="Times New Roman"/>
                <a:cs typeface="Times New Roman"/>
                <a:sym typeface="Times New Roman"/>
              </a:rPr>
              <a:t> w </a:t>
            </a:r>
            <a:r>
              <a:rPr lang="en-US" sz="1200" strike="noStrike" dirty="0" err="1">
                <a:solidFill>
                  <a:srgbClr val="000000"/>
                </a:solidFill>
                <a:latin typeface="Times New Roman"/>
                <a:ea typeface="Times New Roman"/>
                <a:cs typeface="Times New Roman"/>
                <a:sym typeface="Times New Roman"/>
              </a:rPr>
              <a:t>piórach</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konturowych</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specjalne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promyki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które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umożliwiają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wpływanie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wody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namakanie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upierzenia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Ptakom</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grozi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choroba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kesonowa</a:t>
            </a:r>
            <a:r>
              <a:rPr lang="en-US" sz="1200" strike="noStrike" dirty="0">
                <a:solidFill>
                  <a:srgbClr val="000000"/>
                </a:solidFill>
                <a:latin typeface="Times New Roman"/>
                <a:ea typeface="Times New Roman"/>
                <a:cs typeface="Times New Roman"/>
                <a:sym typeface="Times New Roman"/>
              </a:rPr>
              <a:t>” - </a:t>
            </a:r>
            <a:r>
              <a:rPr lang="en-US" sz="1200" strike="noStrike" dirty="0" err="1">
                <a:solidFill>
                  <a:srgbClr val="000000"/>
                </a:solidFill>
                <a:latin typeface="Times New Roman"/>
                <a:ea typeface="Times New Roman"/>
                <a:cs typeface="Times New Roman"/>
                <a:sym typeface="Times New Roman"/>
              </a:rPr>
              <a:t>przed</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zanurzeniem</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wydychają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całe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powietrze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Mięśnie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ptaków</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zawierają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duże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ilości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mioglobiny</a:t>
            </a:r>
            <a:r>
              <a:rPr lang="en-US" sz="1200" strike="noStrike" dirty="0">
                <a:solidFill>
                  <a:srgbClr val="000000"/>
                </a:solidFill>
                <a:latin typeface="Times New Roman"/>
                <a:ea typeface="Times New Roman"/>
                <a:cs typeface="Times New Roman"/>
                <a:sym typeface="Times New Roman"/>
              </a:rPr>
              <a:t> - </a:t>
            </a:r>
            <a:r>
              <a:rPr lang="en-US" sz="1200" strike="noStrike" dirty="0" err="1">
                <a:solidFill>
                  <a:srgbClr val="000000"/>
                </a:solidFill>
                <a:latin typeface="Times New Roman"/>
                <a:ea typeface="Times New Roman"/>
                <a:cs typeface="Times New Roman"/>
                <a:sym typeface="Times New Roman"/>
              </a:rPr>
              <a:t>przechowują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znacznie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więcej</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tlenu</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Krew</a:t>
            </a:r>
            <a:r>
              <a:rPr lang="en-US" sz="1200" strike="noStrike" dirty="0">
                <a:solidFill>
                  <a:srgbClr val="000000"/>
                </a:solidFill>
                <a:latin typeface="Times New Roman"/>
                <a:ea typeface="Times New Roman"/>
                <a:cs typeface="Times New Roman"/>
                <a:sym typeface="Times New Roman"/>
              </a:rPr>
              <a:t> ma </a:t>
            </a:r>
            <a:r>
              <a:rPr lang="en-US" sz="1200" strike="noStrike" dirty="0" err="1">
                <a:solidFill>
                  <a:srgbClr val="000000"/>
                </a:solidFill>
                <a:latin typeface="Times New Roman"/>
                <a:ea typeface="Times New Roman"/>
                <a:cs typeface="Times New Roman"/>
                <a:sym typeface="Times New Roman"/>
              </a:rPr>
              <a:t>podwyższoną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pojemność</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tlenową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Gruba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warstwa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tkanki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podskórnej</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Nogi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umieszczone</a:t>
            </a:r>
            <a:r>
              <a:rPr lang="en-US" sz="1200" strike="noStrike" dirty="0">
                <a:solidFill>
                  <a:srgbClr val="000000"/>
                </a:solidFill>
                <a:latin typeface="Times New Roman"/>
                <a:ea typeface="Times New Roman"/>
                <a:cs typeface="Times New Roman"/>
                <a:sym typeface="Times New Roman"/>
              </a:rPr>
              <a:t> w </a:t>
            </a:r>
            <a:r>
              <a:rPr lang="en-US" sz="1200" strike="noStrike" dirty="0" err="1">
                <a:solidFill>
                  <a:srgbClr val="000000"/>
                </a:solidFill>
                <a:latin typeface="Times New Roman"/>
                <a:ea typeface="Times New Roman"/>
                <a:cs typeface="Times New Roman"/>
                <a:sym typeface="Times New Roman"/>
              </a:rPr>
              <a:t>tylnej</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części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tułowia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naprzemienne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wiosłowanie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Błona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pławna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spłaszczone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palce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lub</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płaskie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wyrostki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palcach</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Wyjątkiem</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alkowate</a:t>
            </a:r>
            <a:r>
              <a:rPr lang="en-US" sz="1200" strike="noStrike" dirty="0">
                <a:solidFill>
                  <a:srgbClr val="000000"/>
                </a:solidFill>
                <a:latin typeface="Times New Roman"/>
                <a:ea typeface="Times New Roman"/>
                <a:cs typeface="Times New Roman"/>
                <a:sym typeface="Times New Roman"/>
              </a:rPr>
              <a:t> u </a:t>
            </a:r>
            <a:r>
              <a:rPr lang="en-US" sz="1200" strike="noStrike" dirty="0" err="1">
                <a:solidFill>
                  <a:srgbClr val="000000"/>
                </a:solidFill>
                <a:latin typeface="Times New Roman"/>
                <a:ea typeface="Times New Roman"/>
                <a:cs typeface="Times New Roman"/>
                <a:sym typeface="Times New Roman"/>
              </a:rPr>
              <a:t>których</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napędznie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ruchu</a:t>
            </a:r>
            <a:r>
              <a:rPr lang="en-US" sz="1200" strike="noStrike" dirty="0">
                <a:solidFill>
                  <a:srgbClr val="000000"/>
                </a:solidFill>
                <a:latin typeface="Times New Roman"/>
                <a:ea typeface="Times New Roman"/>
                <a:cs typeface="Times New Roman"/>
                <a:sym typeface="Times New Roman"/>
              </a:rPr>
              <a:t> pod </a:t>
            </a:r>
            <a:r>
              <a:rPr lang="en-US" sz="1200" strike="noStrike" dirty="0" err="1">
                <a:solidFill>
                  <a:srgbClr val="000000"/>
                </a:solidFill>
                <a:latin typeface="Times New Roman"/>
                <a:ea typeface="Times New Roman"/>
                <a:cs typeface="Times New Roman"/>
                <a:sym typeface="Times New Roman"/>
              </a:rPr>
              <a:t>wodą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odbywa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się</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głównie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przy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pomocy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skrzydeł</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Odpowiednia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budowa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dzioba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blaszki</a:t>
            </a:r>
            <a:r>
              <a:rPr lang="en-US" sz="1200" strike="noStrike" dirty="0">
                <a:solidFill>
                  <a:srgbClr val="000000"/>
                </a:solidFill>
                <a:latin typeface="Times New Roman"/>
                <a:ea typeface="Times New Roman"/>
                <a:cs typeface="Times New Roman"/>
                <a:sym typeface="Times New Roman"/>
              </a:rPr>
              <a:t> do </a:t>
            </a:r>
            <a:r>
              <a:rPr lang="en-US" sz="1200" strike="noStrike" dirty="0" err="1">
                <a:solidFill>
                  <a:srgbClr val="000000"/>
                </a:solidFill>
                <a:latin typeface="Times New Roman"/>
                <a:ea typeface="Times New Roman"/>
                <a:cs typeface="Times New Roman"/>
                <a:sym typeface="Times New Roman"/>
              </a:rPr>
              <a:t>odcedzania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bentofagi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lub</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zaostrzony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czasem</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zakończony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haczykiem</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ichtiofagi</a:t>
            </a:r>
            <a:r>
              <a:rPr lang="en-US" sz="1200" strike="noStrike" dirty="0">
                <a:solidFill>
                  <a:srgbClr val="000000"/>
                </a:solidFill>
                <a:latin typeface="Times New Roman"/>
                <a:ea typeface="Times New Roman"/>
                <a:cs typeface="Times New Roman"/>
                <a:sym typeface="Times New Roman"/>
              </a:rPr>
              <a:t>).</a:t>
            </a:r>
            <a:endParaRPr sz="1200" strike="noStrike" dirty="0">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200" strike="noStrike" dirty="0">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200" strike="noStrike" dirty="0">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200" strike="noStrike" dirty="0">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200" strike="noStrike" dirty="0">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200" strike="noStrike" dirty="0">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200" strike="noStrike" dirty="0">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200" strike="noStrike" dirty="0">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200" strike="noStrike" dirty="0">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200" strike="noStrike" dirty="0">
              <a:latin typeface="Times New Roman"/>
              <a:ea typeface="Times New Roman"/>
              <a:cs typeface="Times New Roman"/>
              <a:sym typeface="Times New Roman"/>
            </a:endParaRPr>
          </a:p>
        </p:txBody>
      </p:sp>
      <p:sp>
        <p:nvSpPr>
          <p:cNvPr id="248" name="Google Shape;24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80848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7: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200" strike="noStrike" dirty="0" err="1">
                <a:solidFill>
                  <a:srgbClr val="000000"/>
                </a:solidFill>
                <a:latin typeface="Times New Roman"/>
                <a:ea typeface="Times New Roman"/>
                <a:cs typeface="Times New Roman"/>
                <a:sym typeface="Times New Roman"/>
              </a:rPr>
              <a:t>Ptaki</a:t>
            </a:r>
            <a:r>
              <a:rPr lang="en-US" sz="1200" strike="noStrike" dirty="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chroni</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przed</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utratą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ciepła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grub</a:t>
            </a:r>
            <a:r>
              <a:rPr lang="en-US" sz="1200" dirty="0" err="1">
                <a:latin typeface="Times New Roman"/>
                <a:ea typeface="Times New Roman"/>
                <a:cs typeface="Times New Roman"/>
                <a:sym typeface="Times New Roman"/>
              </a:rPr>
              <a:t>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gęst</a:t>
            </a:r>
            <a:r>
              <a:rPr lang="en-US" sz="1200" dirty="0" err="1">
                <a:latin typeface="Times New Roman"/>
                <a:ea typeface="Times New Roman"/>
                <a:cs typeface="Times New Roman"/>
                <a:sym typeface="Times New Roman"/>
              </a:rPr>
              <a:t>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upierzenie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które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uzyskuje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właściwości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hydrofobowe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skutek</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wysycenia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tłuszczową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wydzieliną</a:t>
            </a:r>
            <a:r>
              <a:rPr lang="en-US" sz="1200" strike="noStrike" dirty="0">
                <a:solidFill>
                  <a:srgbClr val="000000"/>
                </a:solidFill>
                <a:latin typeface="Times New Roman"/>
                <a:ea typeface="Times New Roman"/>
                <a:cs typeface="Times New Roman"/>
                <a:sym typeface="Times New Roman"/>
              </a:rPr>
              <a:t> z </a:t>
            </a:r>
            <a:r>
              <a:rPr lang="en-US" sz="1200" strike="noStrike" dirty="0" err="1">
                <a:solidFill>
                  <a:srgbClr val="000000"/>
                </a:solidFill>
                <a:latin typeface="Times New Roman"/>
                <a:ea typeface="Times New Roman"/>
                <a:cs typeface="Times New Roman"/>
                <a:sym typeface="Times New Roman"/>
              </a:rPr>
              <a:t>gruczołu</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kuprowego</a:t>
            </a:r>
            <a:r>
              <a:rPr lang="en-US" sz="1200" strike="noStrike" dirty="0">
                <a:solidFill>
                  <a:srgbClr val="000000"/>
                </a:solidFill>
                <a:latin typeface="Times New Roman"/>
                <a:ea typeface="Times New Roman"/>
                <a:cs typeface="Times New Roman"/>
                <a:sym typeface="Times New Roman"/>
              </a:rPr>
              <a:t>. Pod </a:t>
            </a:r>
            <a:r>
              <a:rPr lang="en-US" sz="1200" strike="noStrike" dirty="0" err="1">
                <a:solidFill>
                  <a:srgbClr val="000000"/>
                </a:solidFill>
                <a:latin typeface="Times New Roman"/>
                <a:ea typeface="Times New Roman"/>
                <a:cs typeface="Times New Roman"/>
                <a:sym typeface="Times New Roman"/>
              </a:rPr>
              <a:t>warstwą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piór</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okrywowych</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znajduje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się</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warstwa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piór</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puchowych</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która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tworzy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doskonałą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warstwę</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termoizolacyjną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Podobnie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jak</a:t>
            </a:r>
            <a:r>
              <a:rPr lang="en-US" sz="1200" strike="noStrike" dirty="0">
                <a:solidFill>
                  <a:srgbClr val="000000"/>
                </a:solidFill>
                <a:latin typeface="Times New Roman"/>
                <a:ea typeface="Times New Roman"/>
                <a:cs typeface="Times New Roman"/>
                <a:sym typeface="Times New Roman"/>
              </a:rPr>
              <a:t> w </a:t>
            </a:r>
            <a:r>
              <a:rPr lang="en-US" sz="1200" strike="noStrike" dirty="0" err="1">
                <a:solidFill>
                  <a:srgbClr val="000000"/>
                </a:solidFill>
                <a:latin typeface="Times New Roman"/>
                <a:ea typeface="Times New Roman"/>
                <a:cs typeface="Times New Roman"/>
                <a:sym typeface="Times New Roman"/>
              </a:rPr>
              <a:t>wypadku</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ssaków</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morskich</a:t>
            </a:r>
            <a:r>
              <a:rPr lang="en-US" sz="1200" strike="noStrike" dirty="0">
                <a:solidFill>
                  <a:srgbClr val="000000"/>
                </a:solidFill>
                <a:latin typeface="Times New Roman"/>
                <a:ea typeface="Times New Roman"/>
                <a:cs typeface="Times New Roman"/>
                <a:sym typeface="Times New Roman"/>
              </a:rPr>
              <a:t> pod </a:t>
            </a:r>
            <a:r>
              <a:rPr lang="en-US" sz="1200" strike="noStrike" dirty="0" err="1">
                <a:solidFill>
                  <a:srgbClr val="000000"/>
                </a:solidFill>
                <a:latin typeface="Times New Roman"/>
                <a:ea typeface="Times New Roman"/>
                <a:cs typeface="Times New Roman"/>
                <a:sym typeface="Times New Roman"/>
              </a:rPr>
              <a:t>skórą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ptaka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morskiego</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znajduje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się</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gruba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warstwa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tłuszczu</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która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zapewnia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dodatkową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izolację</a:t>
            </a:r>
            <a:r>
              <a:rPr lang="en-US" sz="1200" strike="noStrike" dirty="0">
                <a:solidFill>
                  <a:srgbClr val="000000"/>
                </a:solidFill>
                <a:latin typeface="Times New Roman"/>
                <a:ea typeface="Times New Roman"/>
                <a:cs typeface="Times New Roman"/>
                <a:sym typeface="Times New Roman"/>
              </a:rPr>
              <a:t>.</a:t>
            </a:r>
            <a:endParaRPr sz="1200" strike="noStrike" dirty="0">
              <a:latin typeface="Times New Roman"/>
              <a:ea typeface="Times New Roman"/>
              <a:cs typeface="Times New Roman"/>
              <a:sym typeface="Times New Roman"/>
            </a:endParaRPr>
          </a:p>
        </p:txBody>
      </p:sp>
      <p:sp>
        <p:nvSpPr>
          <p:cNvPr id="264" name="Google Shape;26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511533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 name="Google Shape;272;p16:notes"/>
          <p:cNvSpPr txBox="1">
            <a:spLocks noGrp="1"/>
          </p:cNvSpPr>
          <p:nvPr>
            <p:ph type="body" idx="1"/>
          </p:nvPr>
        </p:nvSpPr>
        <p:spPr>
          <a:xfrm>
            <a:off x="685800" y="4400640"/>
            <a:ext cx="5486040" cy="3600360"/>
          </a:xfrm>
          <a:prstGeom prst="rect">
            <a:avLst/>
          </a:prstGeom>
          <a:noFill/>
          <a:ln>
            <a:noFill/>
          </a:ln>
        </p:spPr>
        <p:txBody>
          <a:bodyPr spcFirstLastPara="1" wrap="square" lIns="0" tIns="0" rIns="0" bIns="0" anchor="t" anchorCtr="0">
            <a:noAutofit/>
          </a:bodyPr>
          <a:lstStyle/>
          <a:p>
            <a:pPr marL="0" lvl="0" indent="0" algn="just" rtl="0">
              <a:lnSpc>
                <a:spcPct val="100000"/>
              </a:lnSpc>
              <a:spcBef>
                <a:spcPts val="0"/>
              </a:spcBef>
              <a:spcAft>
                <a:spcPts val="0"/>
              </a:spcAft>
              <a:buNone/>
            </a:pPr>
            <a:r>
              <a:rPr lang="en-US" sz="1200" b="0" strike="noStrike" dirty="0" err="1">
                <a:solidFill>
                  <a:srgbClr val="000000"/>
                </a:solidFill>
                <a:latin typeface="Times New Roman"/>
                <a:ea typeface="Times New Roman"/>
                <a:cs typeface="Times New Roman"/>
                <a:sym typeface="Times New Roman"/>
              </a:rPr>
              <a:t>Gruczoł</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kuprowy</a:t>
            </a:r>
            <a:r>
              <a:rPr lang="en-US" sz="1200" b="0" strike="noStrike" dirty="0">
                <a:solidFill>
                  <a:srgbClr val="000000"/>
                </a:solidFill>
                <a:latin typeface="Times New Roman"/>
                <a:ea typeface="Times New Roman"/>
                <a:cs typeface="Times New Roman"/>
                <a:sym typeface="Times New Roman"/>
              </a:rPr>
              <a:t> jest </a:t>
            </a:r>
            <a:r>
              <a:rPr lang="en-US" sz="1200" b="0" strike="noStrike" dirty="0" err="1">
                <a:solidFill>
                  <a:srgbClr val="000000"/>
                </a:solidFill>
                <a:latin typeface="Times New Roman"/>
                <a:ea typeface="Times New Roman"/>
                <a:cs typeface="Times New Roman"/>
                <a:sym typeface="Times New Roman"/>
              </a:rPr>
              <a:t>jedynym</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gruczołem</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skórnym</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poza</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małżowinowymi</a:t>
            </a:r>
            <a:r>
              <a:rPr lang="en-US" sz="1200" b="0" strike="noStrike" dirty="0">
                <a:solidFill>
                  <a:srgbClr val="000000"/>
                </a:solidFill>
                <a:latin typeface="Times New Roman"/>
                <a:ea typeface="Times New Roman"/>
                <a:cs typeface="Times New Roman"/>
                <a:sym typeface="Times New Roman"/>
              </a:rPr>
              <a:t> u </a:t>
            </a:r>
            <a:r>
              <a:rPr lang="en-US" sz="1200" b="0" strike="noStrike" dirty="0" err="1">
                <a:solidFill>
                  <a:srgbClr val="000000"/>
                </a:solidFill>
                <a:latin typeface="Times New Roman"/>
                <a:ea typeface="Times New Roman"/>
                <a:cs typeface="Times New Roman"/>
                <a:sym typeface="Times New Roman"/>
              </a:rPr>
              <a:t>kuraków</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występującym</a:t>
            </a:r>
            <a:r>
              <a:rPr lang="en-US" sz="1200" b="0" strike="noStrike" dirty="0">
                <a:solidFill>
                  <a:srgbClr val="000000"/>
                </a:solidFill>
                <a:latin typeface="Times New Roman"/>
                <a:ea typeface="Times New Roman"/>
                <a:cs typeface="Times New Roman"/>
                <a:sym typeface="Times New Roman"/>
              </a:rPr>
              <a:t> u </a:t>
            </a:r>
            <a:r>
              <a:rPr lang="en-US" sz="1200" b="0" strike="noStrike" dirty="0" err="1">
                <a:solidFill>
                  <a:srgbClr val="000000"/>
                </a:solidFill>
                <a:latin typeface="Times New Roman"/>
                <a:ea typeface="Times New Roman"/>
                <a:cs typeface="Times New Roman"/>
                <a:sym typeface="Times New Roman"/>
              </a:rPr>
              <a:t>większości</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ptaków</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Położony</a:t>
            </a:r>
            <a:r>
              <a:rPr lang="en-US" sz="1200" b="0" strike="noStrike" dirty="0">
                <a:solidFill>
                  <a:srgbClr val="000000"/>
                </a:solidFill>
                <a:latin typeface="Times New Roman"/>
                <a:ea typeface="Times New Roman"/>
                <a:cs typeface="Times New Roman"/>
                <a:sym typeface="Times New Roman"/>
              </a:rPr>
              <a:t> jest </a:t>
            </a:r>
            <a:r>
              <a:rPr lang="en-US" sz="1200" b="0" strike="noStrike" dirty="0" err="1">
                <a:solidFill>
                  <a:srgbClr val="000000"/>
                </a:solidFill>
                <a:latin typeface="Times New Roman"/>
                <a:ea typeface="Times New Roman"/>
                <a:cs typeface="Times New Roman"/>
                <a:sym typeface="Times New Roman"/>
              </a:rPr>
              <a:t>po</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stronie</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grzbietowej</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ponad</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ostatnimi</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kręgami</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ogonowymi</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Gruczoł</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produkuje</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tłustą</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wydzielinę</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którą</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ptak</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rozprowadza</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po</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upierzeniu</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przy</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pomocy</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dzioba</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Wydzielina</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gruczołu</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kuprowego</a:t>
            </a:r>
            <a:r>
              <a:rPr lang="en-US" sz="1200" b="0" strike="noStrike" dirty="0">
                <a:solidFill>
                  <a:srgbClr val="000000"/>
                </a:solidFill>
                <a:latin typeface="Times New Roman"/>
                <a:ea typeface="Times New Roman"/>
                <a:cs typeface="Times New Roman"/>
                <a:sym typeface="Times New Roman"/>
              </a:rPr>
              <a:t> jest </a:t>
            </a:r>
            <a:r>
              <a:rPr lang="en-US" sz="1200" b="0" strike="noStrike" dirty="0" err="1">
                <a:solidFill>
                  <a:srgbClr val="000000"/>
                </a:solidFill>
                <a:latin typeface="Times New Roman"/>
                <a:ea typeface="Times New Roman"/>
                <a:cs typeface="Times New Roman"/>
                <a:sym typeface="Times New Roman"/>
              </a:rPr>
              <a:t>złożoną</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mieszaniną</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związków</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organicznych</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głównie</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wosków</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których</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skład</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może</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różnić</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się</a:t>
            </a:r>
            <a:r>
              <a:rPr lang="en-US" sz="1200" b="0" strike="noStrike" dirty="0">
                <a:solidFill>
                  <a:srgbClr val="000000"/>
                </a:solidFill>
                <a:latin typeface="Times New Roman"/>
                <a:ea typeface="Times New Roman"/>
                <a:cs typeface="Times New Roman"/>
                <a:sym typeface="Times New Roman"/>
              </a:rPr>
              <a:t> w </a:t>
            </a:r>
            <a:r>
              <a:rPr lang="en-US" sz="1200" b="0" strike="noStrike" dirty="0" err="1">
                <a:solidFill>
                  <a:srgbClr val="000000"/>
                </a:solidFill>
                <a:latin typeface="Times New Roman"/>
                <a:ea typeface="Times New Roman"/>
                <a:cs typeface="Times New Roman"/>
                <a:sym typeface="Times New Roman"/>
              </a:rPr>
              <a:t>zależności</a:t>
            </a:r>
            <a:r>
              <a:rPr lang="en-US" sz="1200" b="0" strike="noStrike" dirty="0">
                <a:solidFill>
                  <a:srgbClr val="000000"/>
                </a:solidFill>
                <a:latin typeface="Times New Roman"/>
                <a:ea typeface="Times New Roman"/>
                <a:cs typeface="Times New Roman"/>
                <a:sym typeface="Times New Roman"/>
              </a:rPr>
              <a:t> od </a:t>
            </a:r>
            <a:r>
              <a:rPr lang="en-US" sz="1200" b="0" strike="noStrike" dirty="0" err="1">
                <a:solidFill>
                  <a:srgbClr val="000000"/>
                </a:solidFill>
                <a:latin typeface="Times New Roman"/>
                <a:ea typeface="Times New Roman"/>
                <a:cs typeface="Times New Roman"/>
                <a:sym typeface="Times New Roman"/>
              </a:rPr>
              <a:t>gatunku</a:t>
            </a:r>
            <a:r>
              <a:rPr lang="en-US" sz="1200" b="0" strike="noStrike" dirty="0">
                <a:solidFill>
                  <a:srgbClr val="000000"/>
                </a:solidFill>
                <a:latin typeface="Times New Roman"/>
                <a:ea typeface="Times New Roman"/>
                <a:cs typeface="Times New Roman"/>
                <a:sym typeface="Times New Roman"/>
              </a:rPr>
              <a:t>,</a:t>
            </a:r>
            <a:endParaRPr sz="1200" b="0" strike="noStrike" dirty="0">
              <a:latin typeface="Arial"/>
              <a:ea typeface="Arial"/>
              <a:cs typeface="Arial"/>
              <a:sym typeface="Arial"/>
            </a:endParaRPr>
          </a:p>
          <a:p>
            <a:pPr marL="0" lvl="0" indent="0" algn="just" rtl="0">
              <a:lnSpc>
                <a:spcPct val="100000"/>
              </a:lnSpc>
              <a:spcBef>
                <a:spcPts val="0"/>
              </a:spcBef>
              <a:spcAft>
                <a:spcPts val="0"/>
              </a:spcAft>
              <a:buNone/>
            </a:pPr>
            <a:r>
              <a:rPr lang="en-US" sz="1200" b="0" strike="noStrike" dirty="0" err="1">
                <a:solidFill>
                  <a:srgbClr val="000000"/>
                </a:solidFill>
                <a:latin typeface="Times New Roman"/>
                <a:ea typeface="Times New Roman"/>
                <a:cs typeface="Times New Roman"/>
                <a:sym typeface="Times New Roman"/>
              </a:rPr>
              <a:t>sezonu</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wieku</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i</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płci</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ptaków</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czy</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stosowanej</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diety</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Funkcje</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wydzieliny</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gruczołu</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kuprowego</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wciąż</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są</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dyskutowane</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Najczęściej</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wymienia</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się</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ochronę</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piór</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przed</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wilgocią</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i</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nadmiernym</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ścieraniem</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czy</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też</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ektopasożytami</a:t>
            </a:r>
            <a:r>
              <a:rPr lang="en-US" sz="1200" b="0" strike="noStrike" dirty="0">
                <a:solidFill>
                  <a:srgbClr val="000000"/>
                </a:solidFill>
                <a:latin typeface="Times New Roman"/>
                <a:ea typeface="Times New Roman"/>
                <a:cs typeface="Times New Roman"/>
                <a:sym typeface="Times New Roman"/>
              </a:rPr>
              <a:t>. Do </a:t>
            </a:r>
            <a:r>
              <a:rPr lang="en-US" sz="1200" b="0" strike="noStrike" dirty="0" err="1">
                <a:solidFill>
                  <a:srgbClr val="000000"/>
                </a:solidFill>
                <a:latin typeface="Times New Roman"/>
                <a:ea typeface="Times New Roman"/>
                <a:cs typeface="Times New Roman"/>
                <a:sym typeface="Times New Roman"/>
              </a:rPr>
              <a:t>niedawna</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uważano</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też</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że</a:t>
            </a:r>
            <a:r>
              <a:rPr lang="en-US" sz="1200" b="0" strike="noStrike" dirty="0">
                <a:solidFill>
                  <a:srgbClr val="000000"/>
                </a:solidFill>
                <a:latin typeface="Times New Roman"/>
                <a:ea typeface="Times New Roman"/>
                <a:cs typeface="Times New Roman"/>
                <a:sym typeface="Times New Roman"/>
              </a:rPr>
              <a:t> jest </a:t>
            </a:r>
            <a:r>
              <a:rPr lang="en-US" sz="1200" b="0" strike="noStrike" dirty="0" err="1">
                <a:solidFill>
                  <a:srgbClr val="000000"/>
                </a:solidFill>
                <a:latin typeface="Times New Roman"/>
                <a:ea typeface="Times New Roman"/>
                <a:cs typeface="Times New Roman"/>
                <a:sym typeface="Times New Roman"/>
              </a:rPr>
              <a:t>ona</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źródłem</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witaminy</a:t>
            </a:r>
            <a:r>
              <a:rPr lang="en-US" sz="1200" b="0" strike="noStrike" dirty="0">
                <a:solidFill>
                  <a:srgbClr val="000000"/>
                </a:solidFill>
                <a:latin typeface="Times New Roman"/>
                <a:ea typeface="Times New Roman"/>
                <a:cs typeface="Times New Roman"/>
                <a:sym typeface="Times New Roman"/>
              </a:rPr>
              <a:t> D, </a:t>
            </a:r>
            <a:r>
              <a:rPr lang="en-US" sz="1200" b="0" strike="noStrike" dirty="0" err="1">
                <a:solidFill>
                  <a:srgbClr val="000000"/>
                </a:solidFill>
                <a:latin typeface="Times New Roman"/>
                <a:ea typeface="Times New Roman"/>
                <a:cs typeface="Times New Roman"/>
                <a:sym typeface="Times New Roman"/>
              </a:rPr>
              <a:t>jednak</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współczesne</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badania</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zupełnie</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tego</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nie</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potwierdziły</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Wraz</a:t>
            </a:r>
            <a:r>
              <a:rPr lang="en-US" sz="1200" b="0" strike="noStrike" dirty="0">
                <a:solidFill>
                  <a:srgbClr val="000000"/>
                </a:solidFill>
                <a:latin typeface="Times New Roman"/>
                <a:ea typeface="Times New Roman"/>
                <a:cs typeface="Times New Roman"/>
                <a:sym typeface="Times New Roman"/>
              </a:rPr>
              <a:t> z </a:t>
            </a:r>
            <a:r>
              <a:rPr lang="en-US" sz="1200" b="0" strike="noStrike" dirty="0" err="1">
                <a:solidFill>
                  <a:srgbClr val="000000"/>
                </a:solidFill>
                <a:latin typeface="Times New Roman"/>
                <a:ea typeface="Times New Roman"/>
                <a:cs typeface="Times New Roman"/>
                <a:sym typeface="Times New Roman"/>
              </a:rPr>
              <a:t>rozwojem</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technik</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analizy</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składu</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chemicznego</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tej</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wydzieliny</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powstają</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nowe</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hipotezy</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na</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temat</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roli</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pełnionej</a:t>
            </a:r>
            <a:endParaRPr sz="1200" b="0" strike="noStrike" dirty="0">
              <a:latin typeface="Arial"/>
              <a:ea typeface="Arial"/>
              <a:cs typeface="Arial"/>
              <a:sym typeface="Arial"/>
            </a:endParaRPr>
          </a:p>
          <a:p>
            <a:pPr marL="0" lvl="0" indent="0" algn="just" rtl="0">
              <a:lnSpc>
                <a:spcPct val="100000"/>
              </a:lnSpc>
              <a:spcBef>
                <a:spcPts val="0"/>
              </a:spcBef>
              <a:spcAft>
                <a:spcPts val="0"/>
              </a:spcAft>
              <a:buNone/>
            </a:pPr>
            <a:r>
              <a:rPr lang="en-US" sz="1200" b="0" strike="noStrike" dirty="0" err="1">
                <a:solidFill>
                  <a:srgbClr val="000000"/>
                </a:solidFill>
                <a:latin typeface="Times New Roman"/>
                <a:ea typeface="Times New Roman"/>
                <a:cs typeface="Times New Roman"/>
                <a:sym typeface="Times New Roman"/>
              </a:rPr>
              <a:t>przez</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gruczoł</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kuprowy</a:t>
            </a:r>
            <a:r>
              <a:rPr lang="en-US" sz="1200" b="0" strike="noStrike" dirty="0">
                <a:solidFill>
                  <a:srgbClr val="000000"/>
                </a:solidFill>
                <a:latin typeface="Times New Roman"/>
                <a:ea typeface="Times New Roman"/>
                <a:cs typeface="Times New Roman"/>
                <a:sym typeface="Times New Roman"/>
              </a:rPr>
              <a:t>. </a:t>
            </a:r>
            <a:endParaRPr sz="1200" b="0" strike="noStrike" dirty="0">
              <a:latin typeface="Arial"/>
              <a:ea typeface="Arial"/>
              <a:cs typeface="Arial"/>
              <a:sym typeface="Arial"/>
            </a:endParaRPr>
          </a:p>
        </p:txBody>
      </p:sp>
      <p:sp>
        <p:nvSpPr>
          <p:cNvPr id="273" name="Google Shape;273;p16:notes"/>
          <p:cNvSpPr txBox="1"/>
          <p:nvPr/>
        </p:nvSpPr>
        <p:spPr>
          <a:xfrm>
            <a:off x="3884760" y="8685360"/>
            <a:ext cx="2971440" cy="45828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133048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9" name="Google Shape;329;p13: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457200" lvl="0" indent="-228240" algn="l" rtl="0">
              <a:lnSpc>
                <a:spcPct val="100000"/>
              </a:lnSpc>
              <a:spcBef>
                <a:spcPts val="0"/>
              </a:spcBef>
              <a:spcAft>
                <a:spcPts val="0"/>
              </a:spcAft>
              <a:buNone/>
            </a:pPr>
            <a:r>
              <a:rPr lang="en-US" sz="1200" b="0" strike="noStrike" dirty="0" err="1">
                <a:solidFill>
                  <a:srgbClr val="000000"/>
                </a:solidFill>
                <a:latin typeface="Calibri"/>
                <a:ea typeface="Calibri"/>
                <a:cs typeface="Calibri"/>
                <a:sym typeface="Calibri"/>
              </a:rPr>
              <a:t>Zasadniczo</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wyróżniamy</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trzy</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kategorie</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trójwymiarowego</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pola</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widzenia</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różnych</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gatunków</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ptaków</a:t>
            </a:r>
            <a:r>
              <a:rPr lang="en-US" sz="1200" b="0" strike="noStrike" dirty="0">
                <a:solidFill>
                  <a:srgbClr val="000000"/>
                </a:solidFill>
                <a:latin typeface="Calibri"/>
                <a:ea typeface="Calibri"/>
                <a:cs typeface="Calibri"/>
                <a:sym typeface="Calibri"/>
              </a:rPr>
              <a:t>:</a:t>
            </a:r>
            <a:endParaRPr sz="1200" b="0" strike="noStrike" dirty="0">
              <a:latin typeface="Arial"/>
              <a:ea typeface="Arial"/>
              <a:cs typeface="Arial"/>
              <a:sym typeface="Arial"/>
            </a:endParaRPr>
          </a:p>
          <a:p>
            <a:pPr marL="457200" lvl="0" indent="-228240" algn="l" rtl="0">
              <a:lnSpc>
                <a:spcPct val="100000"/>
              </a:lnSpc>
              <a:spcBef>
                <a:spcPts val="0"/>
              </a:spcBef>
              <a:spcAft>
                <a:spcPts val="0"/>
              </a:spcAft>
              <a:buNone/>
            </a:pPr>
            <a:r>
              <a:rPr lang="en-US" sz="1200" b="0" strike="noStrike" dirty="0" err="1">
                <a:solidFill>
                  <a:srgbClr val="000000"/>
                </a:solidFill>
                <a:latin typeface="Calibri"/>
                <a:ea typeface="Calibri"/>
                <a:cs typeface="Calibri"/>
                <a:sym typeface="Calibri"/>
              </a:rPr>
              <a:t>Typ</a:t>
            </a:r>
            <a:r>
              <a:rPr lang="en-US" sz="1200" b="0" strike="noStrike" dirty="0">
                <a:solidFill>
                  <a:srgbClr val="000000"/>
                </a:solidFill>
                <a:latin typeface="Calibri"/>
                <a:ea typeface="Calibri"/>
                <a:cs typeface="Calibri"/>
                <a:sym typeface="Calibri"/>
              </a:rPr>
              <a:t> 1: </a:t>
            </a:r>
            <a:r>
              <a:rPr lang="en-US" sz="1200" b="0" strike="noStrike" dirty="0" err="1">
                <a:solidFill>
                  <a:srgbClr val="000000"/>
                </a:solidFill>
                <a:latin typeface="Calibri"/>
                <a:ea typeface="Calibri"/>
                <a:cs typeface="Calibri"/>
                <a:sym typeface="Calibri"/>
              </a:rPr>
              <a:t>Gatunki</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wróblowe</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i</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gołębie</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widzą</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dość</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duży</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obraz</a:t>
            </a:r>
            <a:r>
              <a:rPr lang="en-US" sz="1200" b="0" strike="noStrike" dirty="0">
                <a:solidFill>
                  <a:srgbClr val="000000"/>
                </a:solidFill>
                <a:latin typeface="Calibri"/>
                <a:ea typeface="Calibri"/>
                <a:cs typeface="Calibri"/>
                <a:sym typeface="Calibri"/>
              </a:rPr>
              <a:t> do </a:t>
            </a:r>
            <a:r>
              <a:rPr lang="en-US" sz="1200" b="0" strike="noStrike" dirty="0" err="1">
                <a:solidFill>
                  <a:srgbClr val="000000"/>
                </a:solidFill>
                <a:latin typeface="Calibri"/>
                <a:ea typeface="Calibri"/>
                <a:cs typeface="Calibri"/>
                <a:sym typeface="Calibri"/>
              </a:rPr>
              <a:t>przodu</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posiadają</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znakomite</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widzenie</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boczne</a:t>
            </a:r>
            <a:r>
              <a:rPr lang="en-US" sz="1200" b="0" strike="noStrike" dirty="0">
                <a:solidFill>
                  <a:srgbClr val="000000"/>
                </a:solidFill>
                <a:latin typeface="Calibri"/>
                <a:ea typeface="Calibri"/>
                <a:cs typeface="Calibri"/>
                <a:sym typeface="Calibri"/>
              </a:rPr>
              <a:t>, ale (</a:t>
            </a:r>
            <a:r>
              <a:rPr lang="en-US" sz="1200" b="0" strike="noStrike" dirty="0" err="1">
                <a:solidFill>
                  <a:srgbClr val="000000"/>
                </a:solidFill>
                <a:latin typeface="Calibri"/>
                <a:ea typeface="Calibri"/>
                <a:cs typeface="Calibri"/>
                <a:sym typeface="Calibri"/>
              </a:rPr>
              <a:t>podobnie</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jak</a:t>
            </a:r>
            <a:r>
              <a:rPr lang="en-US" sz="1200" b="0" strike="noStrike" dirty="0">
                <a:solidFill>
                  <a:srgbClr val="000000"/>
                </a:solidFill>
                <a:latin typeface="Calibri"/>
                <a:ea typeface="Calibri"/>
                <a:cs typeface="Calibri"/>
                <a:sym typeface="Calibri"/>
              </a:rPr>
              <a:t> my) </a:t>
            </a:r>
            <a:r>
              <a:rPr lang="en-US" sz="1200" b="0" strike="noStrike" dirty="0" err="1">
                <a:solidFill>
                  <a:srgbClr val="000000"/>
                </a:solidFill>
                <a:latin typeface="Calibri"/>
                <a:ea typeface="Calibri"/>
                <a:cs typeface="Calibri"/>
                <a:sym typeface="Calibri"/>
              </a:rPr>
              <a:t>brak</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możliwości</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spoglądania</a:t>
            </a:r>
            <a:r>
              <a:rPr lang="en-US" sz="1200" b="0" strike="noStrike" dirty="0">
                <a:solidFill>
                  <a:srgbClr val="000000"/>
                </a:solidFill>
                <a:latin typeface="Calibri"/>
                <a:ea typeface="Calibri"/>
                <a:cs typeface="Calibri"/>
                <a:sym typeface="Calibri"/>
              </a:rPr>
              <a:t> do </a:t>
            </a:r>
            <a:r>
              <a:rPr lang="en-US" sz="1200" b="0" strike="noStrike" dirty="0" err="1">
                <a:solidFill>
                  <a:srgbClr val="000000"/>
                </a:solidFill>
                <a:latin typeface="Calibri"/>
                <a:ea typeface="Calibri"/>
                <a:cs typeface="Calibri"/>
                <a:sym typeface="Calibri"/>
              </a:rPr>
              <a:t>tyłu</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Większość</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ptaków</a:t>
            </a:r>
            <a:r>
              <a:rPr lang="en-US" sz="1200" b="0" strike="noStrike" dirty="0">
                <a:solidFill>
                  <a:srgbClr val="000000"/>
                </a:solidFill>
                <a:latin typeface="Calibri"/>
                <a:ea typeface="Calibri"/>
                <a:cs typeface="Calibri"/>
                <a:sym typeface="Calibri"/>
              </a:rPr>
              <a:t> w </a:t>
            </a:r>
            <a:r>
              <a:rPr lang="en-US" sz="1200" b="0" strike="noStrike" dirty="0" err="1">
                <a:solidFill>
                  <a:srgbClr val="000000"/>
                </a:solidFill>
                <a:latin typeface="Calibri"/>
                <a:ea typeface="Calibri"/>
                <a:cs typeface="Calibri"/>
                <a:sym typeface="Calibri"/>
              </a:rPr>
              <a:t>tej</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grupie</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nie</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widzi</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końca</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własnego</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dzioba</a:t>
            </a:r>
            <a:r>
              <a:rPr lang="en-US" sz="1200" b="0" strike="noStrike" dirty="0">
                <a:solidFill>
                  <a:srgbClr val="000000"/>
                </a:solidFill>
                <a:latin typeface="Calibri"/>
                <a:ea typeface="Calibri"/>
                <a:cs typeface="Calibri"/>
                <a:sym typeface="Calibri"/>
              </a:rPr>
              <a:t>, ale ma </a:t>
            </a:r>
            <a:r>
              <a:rPr lang="en-US" sz="1200" b="0" strike="noStrike" dirty="0" err="1">
                <a:solidFill>
                  <a:srgbClr val="000000"/>
                </a:solidFill>
                <a:latin typeface="Calibri"/>
                <a:ea typeface="Calibri"/>
                <a:cs typeface="Calibri"/>
                <a:sym typeface="Calibri"/>
              </a:rPr>
              <a:t>wystarczające</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widzenie</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dwuoczne</a:t>
            </a:r>
            <a:r>
              <a:rPr lang="en-US" sz="1200" b="0" strike="noStrike" dirty="0">
                <a:solidFill>
                  <a:srgbClr val="000000"/>
                </a:solidFill>
                <a:latin typeface="Calibri"/>
                <a:ea typeface="Calibri"/>
                <a:cs typeface="Calibri"/>
                <a:sym typeface="Calibri"/>
              </a:rPr>
              <a:t>, by </a:t>
            </a:r>
            <a:r>
              <a:rPr lang="en-US" sz="1200" b="0" strike="noStrike" dirty="0" err="1">
                <a:solidFill>
                  <a:srgbClr val="000000"/>
                </a:solidFill>
                <a:latin typeface="Calibri"/>
                <a:ea typeface="Calibri"/>
                <a:cs typeface="Calibri"/>
                <a:sym typeface="Calibri"/>
              </a:rPr>
              <a:t>karmić</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pisklęta</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i</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budować</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gniazdo</a:t>
            </a:r>
            <a:r>
              <a:rPr lang="en-US" sz="1200" b="0" strike="noStrike" dirty="0">
                <a:solidFill>
                  <a:srgbClr val="000000"/>
                </a:solidFill>
                <a:latin typeface="Calibri"/>
                <a:ea typeface="Calibri"/>
                <a:cs typeface="Calibri"/>
                <a:sym typeface="Calibri"/>
              </a:rPr>
              <a:t>.</a:t>
            </a:r>
            <a:endParaRPr sz="1200" b="0" strike="noStrike" dirty="0">
              <a:latin typeface="Arial"/>
              <a:ea typeface="Arial"/>
              <a:cs typeface="Arial"/>
              <a:sym typeface="Arial"/>
            </a:endParaRPr>
          </a:p>
          <a:p>
            <a:pPr marL="457200" lvl="0" indent="-228240" algn="l" rtl="0">
              <a:lnSpc>
                <a:spcPct val="100000"/>
              </a:lnSpc>
              <a:spcBef>
                <a:spcPts val="0"/>
              </a:spcBef>
              <a:spcAft>
                <a:spcPts val="0"/>
              </a:spcAft>
              <a:buNone/>
            </a:pPr>
            <a:r>
              <a:rPr lang="en-US" sz="1200" b="0" strike="noStrike" dirty="0" err="1">
                <a:solidFill>
                  <a:srgbClr val="000000"/>
                </a:solidFill>
                <a:latin typeface="Calibri"/>
                <a:ea typeface="Calibri"/>
                <a:cs typeface="Calibri"/>
                <a:sym typeface="Calibri"/>
              </a:rPr>
              <a:t>Typ</a:t>
            </a:r>
            <a:r>
              <a:rPr lang="en-US" sz="1200" b="0" strike="noStrike" dirty="0">
                <a:solidFill>
                  <a:srgbClr val="000000"/>
                </a:solidFill>
                <a:latin typeface="Calibri"/>
                <a:ea typeface="Calibri"/>
                <a:cs typeface="Calibri"/>
                <a:sym typeface="Calibri"/>
              </a:rPr>
              <a:t> 2: </a:t>
            </a:r>
            <a:r>
              <a:rPr lang="en-US" sz="1200" b="0" strike="noStrike" dirty="0" err="1">
                <a:solidFill>
                  <a:srgbClr val="000000"/>
                </a:solidFill>
                <a:latin typeface="Calibri"/>
                <a:ea typeface="Calibri"/>
                <a:cs typeface="Calibri"/>
                <a:sym typeface="Calibri"/>
              </a:rPr>
              <a:t>Siewkowce</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i</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blaszkodziobe</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których</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oczy</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znajdują</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się</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po</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bokach</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głowy</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nie</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widzą</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bardzo</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dobrze</a:t>
            </a:r>
            <a:r>
              <a:rPr lang="en-US" sz="1200" b="0" strike="noStrike" dirty="0">
                <a:solidFill>
                  <a:srgbClr val="000000"/>
                </a:solidFill>
                <a:latin typeface="Calibri"/>
                <a:ea typeface="Calibri"/>
                <a:cs typeface="Calibri"/>
                <a:sym typeface="Calibri"/>
              </a:rPr>
              <a:t> do </a:t>
            </a:r>
            <a:r>
              <a:rPr lang="en-US" sz="1200" b="0" strike="noStrike" dirty="0" err="1">
                <a:solidFill>
                  <a:srgbClr val="000000"/>
                </a:solidFill>
                <a:latin typeface="Calibri"/>
                <a:ea typeface="Calibri"/>
                <a:cs typeface="Calibri"/>
                <a:sym typeface="Calibri"/>
              </a:rPr>
              <a:t>przodu</a:t>
            </a:r>
            <a:r>
              <a:rPr lang="en-US" sz="1200" b="0" strike="noStrike" dirty="0">
                <a:solidFill>
                  <a:srgbClr val="000000"/>
                </a:solidFill>
                <a:latin typeface="Calibri"/>
                <a:ea typeface="Calibri"/>
                <a:cs typeface="Calibri"/>
                <a:sym typeface="Calibri"/>
              </a:rPr>
              <a:t>, ale </a:t>
            </a:r>
            <a:r>
              <a:rPr lang="en-US" sz="1200" b="0" strike="noStrike" dirty="0" err="1">
                <a:solidFill>
                  <a:srgbClr val="000000"/>
                </a:solidFill>
                <a:latin typeface="Calibri"/>
                <a:ea typeface="Calibri"/>
                <a:cs typeface="Calibri"/>
                <a:sym typeface="Calibri"/>
              </a:rPr>
              <a:t>większość</a:t>
            </a:r>
            <a:r>
              <a:rPr lang="en-US" sz="1200" b="0" strike="noStrike" dirty="0">
                <a:solidFill>
                  <a:srgbClr val="000000"/>
                </a:solidFill>
                <a:latin typeface="Calibri"/>
                <a:ea typeface="Calibri"/>
                <a:cs typeface="Calibri"/>
                <a:sym typeface="Calibri"/>
              </a:rPr>
              <a:t> z </a:t>
            </a:r>
            <a:r>
              <a:rPr lang="en-US" sz="1200" b="0" strike="noStrike" dirty="0" err="1">
                <a:solidFill>
                  <a:srgbClr val="000000"/>
                </a:solidFill>
                <a:latin typeface="Calibri"/>
                <a:ea typeface="Calibri"/>
                <a:cs typeface="Calibri"/>
                <a:sym typeface="Calibri"/>
              </a:rPr>
              <a:t>nich</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nie</a:t>
            </a:r>
            <a:r>
              <a:rPr lang="en-US" sz="1200" b="0" strike="noStrike" dirty="0">
                <a:solidFill>
                  <a:srgbClr val="000000"/>
                </a:solidFill>
                <a:latin typeface="Calibri"/>
                <a:ea typeface="Calibri"/>
                <a:cs typeface="Calibri"/>
                <a:sym typeface="Calibri"/>
              </a:rPr>
              <a:t> ma </a:t>
            </a:r>
            <a:r>
              <a:rPr lang="en-US" sz="1200" b="0" strike="noStrike" dirty="0" err="1">
                <a:solidFill>
                  <a:srgbClr val="000000"/>
                </a:solidFill>
                <a:latin typeface="Calibri"/>
                <a:ea typeface="Calibri"/>
                <a:cs typeface="Calibri"/>
                <a:sym typeface="Calibri"/>
              </a:rPr>
              <a:t>potrzeby</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oglądania</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końca</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własnego</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dzioba</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ponieważ</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pobierając</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pokarm</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polegają</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na</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innych</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zmysłach</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Możliwość</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widzenia</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panoramicznego</a:t>
            </a:r>
            <a:r>
              <a:rPr lang="en-US" sz="1200" b="0" strike="noStrike" dirty="0">
                <a:solidFill>
                  <a:srgbClr val="000000"/>
                </a:solidFill>
                <a:latin typeface="Calibri"/>
                <a:ea typeface="Calibri"/>
                <a:cs typeface="Calibri"/>
                <a:sym typeface="Calibri"/>
              </a:rPr>
              <a:t>, do </a:t>
            </a:r>
            <a:r>
              <a:rPr lang="en-US" sz="1200" b="0" strike="noStrike" dirty="0" err="1">
                <a:solidFill>
                  <a:srgbClr val="000000"/>
                </a:solidFill>
                <a:latin typeface="Calibri"/>
                <a:ea typeface="Calibri"/>
                <a:cs typeface="Calibri"/>
                <a:sym typeface="Calibri"/>
              </a:rPr>
              <a:t>góry</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i</a:t>
            </a:r>
            <a:r>
              <a:rPr lang="en-US" sz="1200" b="0" strike="noStrike" dirty="0">
                <a:solidFill>
                  <a:srgbClr val="000000"/>
                </a:solidFill>
                <a:latin typeface="Calibri"/>
                <a:ea typeface="Calibri"/>
                <a:cs typeface="Calibri"/>
                <a:sym typeface="Calibri"/>
              </a:rPr>
              <a:t> do </a:t>
            </a:r>
            <a:r>
              <a:rPr lang="en-US" sz="1200" b="0" strike="noStrike" dirty="0" err="1">
                <a:solidFill>
                  <a:srgbClr val="000000"/>
                </a:solidFill>
                <a:latin typeface="Calibri"/>
                <a:ea typeface="Calibri"/>
                <a:cs typeface="Calibri"/>
                <a:sym typeface="Calibri"/>
              </a:rPr>
              <a:t>tyłu</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pozwala</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im</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wykryć</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potencjalnego</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drapieżnika</a:t>
            </a:r>
            <a:r>
              <a:rPr lang="en-US" sz="1200" b="0" strike="noStrike" dirty="0">
                <a:solidFill>
                  <a:srgbClr val="000000"/>
                </a:solidFill>
                <a:latin typeface="Calibri"/>
                <a:ea typeface="Calibri"/>
                <a:cs typeface="Calibri"/>
                <a:sym typeface="Calibri"/>
              </a:rPr>
              <a:t>. </a:t>
            </a:r>
            <a:endParaRPr sz="1200" b="0" strike="noStrike" dirty="0">
              <a:latin typeface="Arial"/>
              <a:ea typeface="Arial"/>
              <a:cs typeface="Arial"/>
              <a:sym typeface="Arial"/>
            </a:endParaRPr>
          </a:p>
          <a:p>
            <a:pPr marL="457200" lvl="0" indent="-228240" algn="l" rtl="0">
              <a:lnSpc>
                <a:spcPct val="100000"/>
              </a:lnSpc>
              <a:spcBef>
                <a:spcPts val="0"/>
              </a:spcBef>
              <a:spcAft>
                <a:spcPts val="0"/>
              </a:spcAft>
              <a:buNone/>
            </a:pPr>
            <a:r>
              <a:rPr lang="en-US" sz="1200" b="0" strike="noStrike" dirty="0" err="1">
                <a:solidFill>
                  <a:srgbClr val="000000"/>
                </a:solidFill>
                <a:latin typeface="Calibri"/>
                <a:ea typeface="Calibri"/>
                <a:cs typeface="Calibri"/>
                <a:sym typeface="Calibri"/>
              </a:rPr>
              <a:t>Typ</a:t>
            </a:r>
            <a:r>
              <a:rPr lang="en-US" sz="1200" b="0" strike="noStrike" dirty="0">
                <a:solidFill>
                  <a:srgbClr val="000000"/>
                </a:solidFill>
                <a:latin typeface="Calibri"/>
                <a:ea typeface="Calibri"/>
                <a:cs typeface="Calibri"/>
                <a:sym typeface="Calibri"/>
              </a:rPr>
              <a:t> 3:  </a:t>
            </a:r>
            <a:r>
              <a:rPr lang="en-US" sz="1200" b="0" strike="noStrike" dirty="0" err="1">
                <a:solidFill>
                  <a:srgbClr val="000000"/>
                </a:solidFill>
                <a:latin typeface="Calibri"/>
                <a:ea typeface="Calibri"/>
                <a:cs typeface="Calibri"/>
                <a:sym typeface="Calibri"/>
              </a:rPr>
              <a:t>Sowy</a:t>
            </a:r>
            <a:r>
              <a:rPr lang="en-US" sz="1200" b="0" strike="noStrike" dirty="0">
                <a:solidFill>
                  <a:srgbClr val="000000"/>
                </a:solidFill>
                <a:latin typeface="Calibri"/>
                <a:ea typeface="Calibri"/>
                <a:cs typeface="Calibri"/>
                <a:sym typeface="Calibri"/>
              </a:rPr>
              <a:t> z </a:t>
            </a:r>
            <a:r>
              <a:rPr lang="en-US" sz="1200" b="0" strike="noStrike" dirty="0" err="1">
                <a:solidFill>
                  <a:srgbClr val="000000"/>
                </a:solidFill>
                <a:latin typeface="Calibri"/>
                <a:ea typeface="Calibri"/>
                <a:cs typeface="Calibri"/>
                <a:sym typeface="Calibri"/>
              </a:rPr>
              <a:t>oczyma</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skierowanymi</a:t>
            </a:r>
            <a:r>
              <a:rPr lang="en-US" sz="1200" b="0" strike="noStrike" dirty="0">
                <a:solidFill>
                  <a:srgbClr val="000000"/>
                </a:solidFill>
                <a:latin typeface="Calibri"/>
                <a:ea typeface="Calibri"/>
                <a:cs typeface="Calibri"/>
                <a:sym typeface="Calibri"/>
              </a:rPr>
              <a:t> do </a:t>
            </a:r>
            <a:r>
              <a:rPr lang="en-US" sz="1200" b="0" strike="noStrike" dirty="0" err="1">
                <a:solidFill>
                  <a:srgbClr val="000000"/>
                </a:solidFill>
                <a:latin typeface="Calibri"/>
                <a:ea typeface="Calibri"/>
                <a:cs typeface="Calibri"/>
                <a:sym typeface="Calibri"/>
              </a:rPr>
              <a:t>przodu</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które</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podobnie</a:t>
            </a:r>
            <a:r>
              <a:rPr lang="en-US" sz="1200" b="0" strike="noStrike" dirty="0">
                <a:solidFill>
                  <a:srgbClr val="000000"/>
                </a:solidFill>
                <a:latin typeface="Calibri"/>
                <a:ea typeface="Calibri"/>
                <a:cs typeface="Calibri"/>
                <a:sym typeface="Calibri"/>
              </a:rPr>
              <a:t> do </a:t>
            </a:r>
            <a:r>
              <a:rPr lang="en-US" sz="1200" b="0" strike="noStrike" dirty="0" err="1">
                <a:solidFill>
                  <a:srgbClr val="000000"/>
                </a:solidFill>
                <a:latin typeface="Calibri"/>
                <a:ea typeface="Calibri"/>
                <a:cs typeface="Calibri"/>
                <a:sym typeface="Calibri"/>
              </a:rPr>
              <a:t>ludzi-nie</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widza</a:t>
            </a:r>
            <a:r>
              <a:rPr lang="en-US" sz="1200" b="0" strike="noStrike" dirty="0">
                <a:solidFill>
                  <a:srgbClr val="000000"/>
                </a:solidFill>
                <a:latin typeface="Calibri"/>
                <a:ea typeface="Calibri"/>
                <a:cs typeface="Calibri"/>
                <a:sym typeface="Calibri"/>
              </a:rPr>
              <a:t> do </a:t>
            </a:r>
            <a:r>
              <a:rPr lang="en-US" sz="1200" b="0" strike="noStrike" dirty="0" err="1">
                <a:solidFill>
                  <a:srgbClr val="000000"/>
                </a:solidFill>
                <a:latin typeface="Calibri"/>
                <a:ea typeface="Calibri"/>
                <a:cs typeface="Calibri"/>
                <a:sym typeface="Calibri"/>
              </a:rPr>
              <a:t>tyłu</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Usadowienie</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oczu</a:t>
            </a:r>
            <a:r>
              <a:rPr lang="en-US" sz="1200" b="0" strike="noStrike" dirty="0">
                <a:solidFill>
                  <a:srgbClr val="000000"/>
                </a:solidFill>
                <a:latin typeface="Calibri"/>
                <a:ea typeface="Calibri"/>
                <a:cs typeface="Calibri"/>
                <a:sym typeface="Calibri"/>
              </a:rPr>
              <a:t> u </a:t>
            </a:r>
            <a:r>
              <a:rPr lang="en-US" sz="1200" b="0" strike="noStrike" dirty="0" err="1">
                <a:solidFill>
                  <a:srgbClr val="000000"/>
                </a:solidFill>
                <a:latin typeface="Calibri"/>
                <a:ea typeface="Calibri"/>
                <a:cs typeface="Calibri"/>
                <a:sym typeface="Calibri"/>
              </a:rPr>
              <a:t>sów</a:t>
            </a:r>
            <a:r>
              <a:rPr lang="en-US" sz="1200" b="0" strike="noStrike" dirty="0">
                <a:solidFill>
                  <a:srgbClr val="000000"/>
                </a:solidFill>
                <a:latin typeface="Calibri"/>
                <a:ea typeface="Calibri"/>
                <a:cs typeface="Calibri"/>
                <a:sym typeface="Calibri"/>
              </a:rPr>
              <a:t> z </a:t>
            </a:r>
            <a:r>
              <a:rPr lang="en-US" sz="1200" b="0" strike="noStrike" dirty="0" err="1">
                <a:solidFill>
                  <a:srgbClr val="000000"/>
                </a:solidFill>
                <a:latin typeface="Calibri"/>
                <a:ea typeface="Calibri"/>
                <a:cs typeface="Calibri"/>
                <a:sym typeface="Calibri"/>
              </a:rPr>
              <a:t>przodu</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nie</a:t>
            </a:r>
            <a:r>
              <a:rPr lang="en-US" sz="1200" b="0" strike="noStrike" dirty="0">
                <a:solidFill>
                  <a:srgbClr val="000000"/>
                </a:solidFill>
                <a:latin typeface="Calibri"/>
                <a:ea typeface="Calibri"/>
                <a:cs typeface="Calibri"/>
                <a:sym typeface="Calibri"/>
              </a:rPr>
              <a:t> jest </a:t>
            </a:r>
            <a:r>
              <a:rPr lang="en-US" sz="1200" b="0" strike="noStrike" dirty="0" err="1">
                <a:solidFill>
                  <a:srgbClr val="000000"/>
                </a:solidFill>
                <a:latin typeface="Calibri"/>
                <a:ea typeface="Calibri"/>
                <a:cs typeface="Calibri"/>
                <a:sym typeface="Calibri"/>
              </a:rPr>
              <a:t>adaptacją</a:t>
            </a:r>
            <a:r>
              <a:rPr lang="en-US" sz="1200" b="0" strike="noStrike" dirty="0">
                <a:solidFill>
                  <a:srgbClr val="000000"/>
                </a:solidFill>
                <a:latin typeface="Calibri"/>
                <a:ea typeface="Calibri"/>
                <a:cs typeface="Calibri"/>
                <a:sym typeface="Calibri"/>
              </a:rPr>
              <a:t> do </a:t>
            </a:r>
            <a:r>
              <a:rPr lang="en-US" sz="1200" b="0" strike="noStrike" dirty="0" err="1">
                <a:solidFill>
                  <a:srgbClr val="000000"/>
                </a:solidFill>
                <a:latin typeface="Calibri"/>
                <a:ea typeface="Calibri"/>
                <a:cs typeface="Calibri"/>
                <a:sym typeface="Calibri"/>
              </a:rPr>
              <a:t>życia</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nocnego</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chociaż</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duże</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oczy</a:t>
            </a:r>
            <a:r>
              <a:rPr lang="en-US" sz="1200" b="0" strike="noStrike" dirty="0">
                <a:solidFill>
                  <a:srgbClr val="000000"/>
                </a:solidFill>
                <a:latin typeface="Calibri"/>
                <a:ea typeface="Calibri"/>
                <a:cs typeface="Calibri"/>
                <a:sym typeface="Calibri"/>
              </a:rPr>
              <a:t> z </a:t>
            </a:r>
            <a:r>
              <a:rPr lang="en-US" sz="1200" b="0" strike="noStrike" dirty="0" err="1">
                <a:solidFill>
                  <a:srgbClr val="000000"/>
                </a:solidFill>
                <a:latin typeface="Calibri"/>
                <a:ea typeface="Calibri"/>
                <a:cs typeface="Calibri"/>
                <a:sym typeface="Calibri"/>
              </a:rPr>
              <a:t>przodu</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przydają</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się</a:t>
            </a:r>
            <a:r>
              <a:rPr lang="en-US" sz="1200" b="0" strike="noStrike" dirty="0">
                <a:solidFill>
                  <a:srgbClr val="000000"/>
                </a:solidFill>
                <a:latin typeface="Calibri"/>
                <a:ea typeface="Calibri"/>
                <a:cs typeface="Calibri"/>
                <a:sym typeface="Calibri"/>
              </a:rPr>
              <a:t> do </a:t>
            </a:r>
            <a:r>
              <a:rPr lang="en-US" sz="1200" b="0" strike="noStrike" dirty="0" err="1">
                <a:solidFill>
                  <a:srgbClr val="000000"/>
                </a:solidFill>
                <a:latin typeface="Calibri"/>
                <a:ea typeface="Calibri"/>
                <a:cs typeface="Calibri"/>
                <a:sym typeface="Calibri"/>
              </a:rPr>
              <a:t>latania</a:t>
            </a:r>
            <a:r>
              <a:rPr lang="en-US" sz="1200" b="0" strike="noStrike" dirty="0">
                <a:solidFill>
                  <a:srgbClr val="000000"/>
                </a:solidFill>
                <a:latin typeface="Calibri"/>
                <a:ea typeface="Calibri"/>
                <a:cs typeface="Calibri"/>
                <a:sym typeface="Calibri"/>
              </a:rPr>
              <a:t> w </a:t>
            </a:r>
            <a:r>
              <a:rPr lang="en-US" sz="1200" b="0" strike="noStrike" dirty="0" err="1">
                <a:solidFill>
                  <a:srgbClr val="000000"/>
                </a:solidFill>
                <a:latin typeface="Calibri"/>
                <a:ea typeface="Calibri"/>
                <a:cs typeface="Calibri"/>
                <a:sym typeface="Calibri"/>
              </a:rPr>
              <a:t>słabym</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oświetleniu</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Umiejscowienie</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dużych</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oczu</a:t>
            </a:r>
            <a:r>
              <a:rPr lang="en-US" sz="1200" b="0" strike="noStrike" dirty="0">
                <a:solidFill>
                  <a:srgbClr val="000000"/>
                </a:solidFill>
                <a:latin typeface="Calibri"/>
                <a:ea typeface="Calibri"/>
                <a:cs typeface="Calibri"/>
                <a:sym typeface="Calibri"/>
              </a:rPr>
              <a:t> z </a:t>
            </a:r>
            <a:r>
              <a:rPr lang="en-US" sz="1200" b="0" strike="noStrike" dirty="0" err="1">
                <a:solidFill>
                  <a:srgbClr val="000000"/>
                </a:solidFill>
                <a:latin typeface="Calibri"/>
                <a:ea typeface="Calibri"/>
                <a:cs typeface="Calibri"/>
                <a:sym typeface="Calibri"/>
              </a:rPr>
              <a:t>przodu</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wynika</a:t>
            </a:r>
            <a:r>
              <a:rPr lang="en-US" sz="1200" b="0" strike="noStrike" dirty="0">
                <a:solidFill>
                  <a:srgbClr val="000000"/>
                </a:solidFill>
                <a:latin typeface="Calibri"/>
                <a:ea typeface="Calibri"/>
                <a:cs typeface="Calibri"/>
                <a:sym typeface="Calibri"/>
              </a:rPr>
              <a:t> z </a:t>
            </a:r>
            <a:r>
              <a:rPr lang="en-US" sz="1200" b="0" strike="noStrike" dirty="0" err="1">
                <a:solidFill>
                  <a:srgbClr val="000000"/>
                </a:solidFill>
                <a:latin typeface="Calibri"/>
                <a:ea typeface="Calibri"/>
                <a:cs typeface="Calibri"/>
                <a:sym typeface="Calibri"/>
              </a:rPr>
              <a:t>potrzeby</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bardzo</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dużych</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zewnętrznych</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otworów</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usznych</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po</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bokach</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czaszki</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przód</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czaszki</a:t>
            </a:r>
            <a:r>
              <a:rPr lang="en-US" sz="1200" b="0" strike="noStrike" dirty="0">
                <a:solidFill>
                  <a:srgbClr val="000000"/>
                </a:solidFill>
                <a:latin typeface="Calibri"/>
                <a:ea typeface="Calibri"/>
                <a:cs typeface="Calibri"/>
                <a:sym typeface="Calibri"/>
              </a:rPr>
              <a:t> jest </a:t>
            </a:r>
            <a:r>
              <a:rPr lang="en-US" sz="1200" b="0" strike="noStrike" dirty="0" err="1">
                <a:solidFill>
                  <a:srgbClr val="000000"/>
                </a:solidFill>
                <a:latin typeface="Calibri"/>
                <a:ea typeface="Calibri"/>
                <a:cs typeface="Calibri"/>
                <a:sym typeface="Calibri"/>
              </a:rPr>
              <a:t>jedynym</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możliwym</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miejscem</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dla</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oczu</a:t>
            </a:r>
            <a:r>
              <a:rPr lang="en-US" sz="1200" b="0" strike="noStrike" dirty="0">
                <a:solidFill>
                  <a:srgbClr val="000000"/>
                </a:solidFill>
                <a:latin typeface="Calibri"/>
                <a:ea typeface="Calibri"/>
                <a:cs typeface="Calibri"/>
                <a:sym typeface="Calibri"/>
              </a:rPr>
              <a:t>.</a:t>
            </a:r>
            <a:endParaRPr sz="1200" b="0" strike="noStrike" dirty="0">
              <a:latin typeface="Arial"/>
              <a:ea typeface="Arial"/>
              <a:cs typeface="Arial"/>
              <a:sym typeface="Arial"/>
            </a:endParaRPr>
          </a:p>
          <a:p>
            <a:pPr marL="457200" lvl="0" indent="-228240" algn="l" rtl="0">
              <a:lnSpc>
                <a:spcPct val="100000"/>
              </a:lnSpc>
              <a:spcBef>
                <a:spcPts val="0"/>
              </a:spcBef>
              <a:spcAft>
                <a:spcPts val="0"/>
              </a:spcAft>
              <a:buNone/>
            </a:pPr>
            <a:endParaRPr lang="pl-PL" sz="1200" b="0" strike="noStrike" dirty="0" smtClean="0">
              <a:solidFill>
                <a:srgbClr val="000000"/>
              </a:solidFill>
              <a:latin typeface="Arial"/>
              <a:ea typeface="Calibri"/>
              <a:cs typeface="Arial"/>
              <a:sym typeface="Arial"/>
            </a:endParaRPr>
          </a:p>
          <a:p>
            <a:pPr marL="457200" lvl="0" indent="-228240" algn="l" rtl="0">
              <a:lnSpc>
                <a:spcPct val="100000"/>
              </a:lnSpc>
              <a:spcBef>
                <a:spcPts val="0"/>
              </a:spcBef>
              <a:spcAft>
                <a:spcPts val="0"/>
              </a:spcAft>
              <a:buNone/>
            </a:pPr>
            <a:r>
              <a:rPr lang="pl-PL" sz="1200" b="0" strike="noStrike" dirty="0" smtClean="0">
                <a:solidFill>
                  <a:srgbClr val="000000"/>
                </a:solidFill>
                <a:latin typeface="Arial"/>
                <a:ea typeface="Calibri"/>
                <a:cs typeface="Arial"/>
                <a:sym typeface="Arial"/>
              </a:rPr>
              <a:t>Światłoczułe</a:t>
            </a:r>
            <a:r>
              <a:rPr lang="pl-PL" sz="1200" b="0" strike="noStrike" baseline="0" dirty="0" smtClean="0">
                <a:solidFill>
                  <a:srgbClr val="000000"/>
                </a:solidFill>
                <a:latin typeface="Arial"/>
                <a:ea typeface="Calibri"/>
                <a:cs typeface="Arial"/>
                <a:sym typeface="Arial"/>
              </a:rPr>
              <a:t> receptory na siatkówce oka dzielimy na:</a:t>
            </a:r>
          </a:p>
          <a:p>
            <a:pPr marL="457200" lvl="0" indent="-228240" algn="l" rtl="0">
              <a:lnSpc>
                <a:spcPct val="100000"/>
              </a:lnSpc>
              <a:spcBef>
                <a:spcPts val="0"/>
              </a:spcBef>
              <a:spcAft>
                <a:spcPts val="0"/>
              </a:spcAft>
              <a:buNone/>
            </a:pPr>
            <a:r>
              <a:rPr lang="en-US" sz="1200" b="0" strike="noStrike" dirty="0" err="1" smtClean="0">
                <a:solidFill>
                  <a:srgbClr val="000000"/>
                </a:solidFill>
                <a:latin typeface="Calibri"/>
                <a:ea typeface="Calibri"/>
                <a:cs typeface="Calibri"/>
                <a:sym typeface="Calibri"/>
              </a:rPr>
              <a:t>Pręciki</a:t>
            </a:r>
            <a:r>
              <a:rPr lang="en-US" sz="1200" b="0" strike="noStrike" dirty="0" smtClean="0">
                <a:solidFill>
                  <a:srgbClr val="000000"/>
                </a:solidFill>
                <a:latin typeface="Calibri"/>
                <a:ea typeface="Calibri"/>
                <a:cs typeface="Calibri"/>
                <a:sym typeface="Calibri"/>
              </a:rPr>
              <a:t> </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odpowiadają</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za</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widzenie</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przy</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słabym</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natężeniu</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światła</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nie</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rozróżniają</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kolorów</a:t>
            </a:r>
            <a:r>
              <a:rPr lang="en-US" sz="1200" b="0" strike="noStrike" dirty="0">
                <a:solidFill>
                  <a:srgbClr val="000000"/>
                </a:solidFill>
                <a:latin typeface="Calibri"/>
                <a:ea typeface="Calibri"/>
                <a:cs typeface="Calibri"/>
                <a:sym typeface="Calibri"/>
              </a:rPr>
              <a:t>, w </a:t>
            </a:r>
            <a:r>
              <a:rPr lang="en-US" sz="1200" b="0" strike="noStrike" dirty="0" err="1">
                <a:solidFill>
                  <a:srgbClr val="000000"/>
                </a:solidFill>
                <a:latin typeface="Calibri"/>
                <a:ea typeface="Calibri"/>
                <a:cs typeface="Calibri"/>
                <a:sym typeface="Calibri"/>
              </a:rPr>
              <a:t>nocy</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jedynie</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nieostre</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kształty</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szare</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i</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czarne</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Czopki</a:t>
            </a:r>
            <a:r>
              <a:rPr lang="en-US" sz="1200" b="0" strike="noStrike" dirty="0">
                <a:solidFill>
                  <a:srgbClr val="000000"/>
                </a:solidFill>
                <a:latin typeface="Calibri"/>
                <a:ea typeface="Calibri"/>
                <a:cs typeface="Calibri"/>
                <a:sym typeface="Calibri"/>
              </a:rPr>
              <a:t> - </a:t>
            </a:r>
            <a:r>
              <a:rPr lang="en-US" sz="1200" b="0" strike="noStrike" dirty="0" err="1">
                <a:solidFill>
                  <a:srgbClr val="000000"/>
                </a:solidFill>
                <a:latin typeface="Calibri"/>
                <a:ea typeface="Calibri"/>
                <a:cs typeface="Calibri"/>
                <a:sym typeface="Calibri"/>
              </a:rPr>
              <a:t>informują</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na</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temat</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barw</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przedmiotów</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i</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ich</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dokładnego</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kształtu</a:t>
            </a:r>
            <a:r>
              <a:rPr lang="en-US" sz="1200" b="0" strike="noStrike" dirty="0">
                <a:solidFill>
                  <a:srgbClr val="000000"/>
                </a:solidFill>
                <a:latin typeface="Calibri"/>
                <a:ea typeface="Calibri"/>
                <a:cs typeface="Calibri"/>
                <a:sym typeface="Calibri"/>
              </a:rPr>
              <a:t>. W </a:t>
            </a:r>
            <a:r>
              <a:rPr lang="en-US" sz="1200" b="0" strike="noStrike" dirty="0" err="1">
                <a:solidFill>
                  <a:srgbClr val="000000"/>
                </a:solidFill>
                <a:latin typeface="Calibri"/>
                <a:ea typeface="Calibri"/>
                <a:cs typeface="Calibri"/>
                <a:sym typeface="Calibri"/>
              </a:rPr>
              <a:t>oczach</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sów</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dominują</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pręciki</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przez</a:t>
            </a:r>
            <a:r>
              <a:rPr lang="en-US" sz="1200" b="0" strike="noStrike" dirty="0">
                <a:solidFill>
                  <a:srgbClr val="000000"/>
                </a:solidFill>
                <a:latin typeface="Calibri"/>
                <a:ea typeface="Calibri"/>
                <a:cs typeface="Calibri"/>
                <a:sym typeface="Calibri"/>
              </a:rPr>
              <a:t> co </a:t>
            </a:r>
            <a:r>
              <a:rPr lang="en-US" sz="1200" b="0" strike="noStrike" dirty="0" err="1">
                <a:solidFill>
                  <a:srgbClr val="000000"/>
                </a:solidFill>
                <a:latin typeface="Calibri"/>
                <a:ea typeface="Calibri"/>
                <a:cs typeface="Calibri"/>
                <a:sym typeface="Calibri"/>
              </a:rPr>
              <a:t>sowy</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widzą</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doskonale</a:t>
            </a:r>
            <a:r>
              <a:rPr lang="en-US" sz="1200" b="0" strike="noStrike" dirty="0">
                <a:solidFill>
                  <a:srgbClr val="000000"/>
                </a:solidFill>
                <a:latin typeface="Calibri"/>
                <a:ea typeface="Calibri"/>
                <a:cs typeface="Calibri"/>
                <a:sym typeface="Calibri"/>
              </a:rPr>
              <a:t> w </a:t>
            </a:r>
            <a:r>
              <a:rPr lang="en-US" sz="1200" b="0" strike="noStrike" dirty="0" err="1">
                <a:solidFill>
                  <a:srgbClr val="000000"/>
                </a:solidFill>
                <a:latin typeface="Calibri"/>
                <a:ea typeface="Calibri"/>
                <a:cs typeface="Calibri"/>
                <a:sym typeface="Calibri"/>
              </a:rPr>
              <a:t>nocy</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przy</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niewielkim</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natężeniu</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światła</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natomiast</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świat</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widziany</a:t>
            </a:r>
            <a:r>
              <a:rPr lang="en-US" sz="1200" b="0" strike="noStrike" dirty="0">
                <a:solidFill>
                  <a:srgbClr val="000000"/>
                </a:solidFill>
                <a:latin typeface="Calibri"/>
                <a:ea typeface="Calibri"/>
                <a:cs typeface="Calibri"/>
                <a:sym typeface="Calibri"/>
              </a:rPr>
              <a:t> jest </a:t>
            </a:r>
            <a:r>
              <a:rPr lang="en-US" sz="1200" b="0" strike="noStrike" dirty="0" err="1">
                <a:solidFill>
                  <a:srgbClr val="000000"/>
                </a:solidFill>
                <a:latin typeface="Calibri"/>
                <a:ea typeface="Calibri"/>
                <a:cs typeface="Calibri"/>
                <a:sym typeface="Calibri"/>
              </a:rPr>
              <a:t>nieostry</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i</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czarno-biały</a:t>
            </a:r>
            <a:r>
              <a:rPr lang="en-US" sz="1200" b="0" strike="noStrike" dirty="0">
                <a:solidFill>
                  <a:srgbClr val="000000"/>
                </a:solidFill>
                <a:latin typeface="Calibri"/>
                <a:ea typeface="Calibri"/>
                <a:cs typeface="Calibri"/>
                <a:sym typeface="Calibri"/>
              </a:rPr>
              <a:t>. U </a:t>
            </a:r>
            <a:r>
              <a:rPr lang="en-US" sz="1200" b="0" strike="noStrike" dirty="0" err="1">
                <a:solidFill>
                  <a:srgbClr val="000000"/>
                </a:solidFill>
                <a:latin typeface="Calibri"/>
                <a:ea typeface="Calibri"/>
                <a:cs typeface="Calibri"/>
                <a:sym typeface="Calibri"/>
              </a:rPr>
              <a:t>ptaków</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szponiastych</a:t>
            </a:r>
            <a:r>
              <a:rPr lang="en-US" sz="1200" b="0" strike="noStrike" dirty="0">
                <a:solidFill>
                  <a:srgbClr val="000000"/>
                </a:solidFill>
                <a:latin typeface="Calibri"/>
                <a:ea typeface="Calibri"/>
                <a:cs typeface="Calibri"/>
                <a:sym typeface="Calibri"/>
              </a:rPr>
              <a:t> jest </a:t>
            </a:r>
            <a:r>
              <a:rPr lang="en-US" sz="1200" b="0" strike="noStrike" dirty="0" err="1">
                <a:solidFill>
                  <a:srgbClr val="000000"/>
                </a:solidFill>
                <a:latin typeface="Calibri"/>
                <a:ea typeface="Calibri"/>
                <a:cs typeface="Calibri"/>
                <a:sym typeface="Calibri"/>
              </a:rPr>
              <a:t>na</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odwrót</a:t>
            </a:r>
            <a:r>
              <a:rPr lang="en-US" sz="1200" b="0" strike="noStrike" dirty="0">
                <a:solidFill>
                  <a:srgbClr val="000000"/>
                </a:solidFill>
                <a:latin typeface="Calibri"/>
                <a:ea typeface="Calibri"/>
                <a:cs typeface="Calibri"/>
                <a:sym typeface="Calibri"/>
              </a:rPr>
              <a:t>, w </a:t>
            </a:r>
            <a:r>
              <a:rPr lang="en-US" sz="1200" b="0" strike="noStrike" dirty="0" err="1">
                <a:solidFill>
                  <a:srgbClr val="000000"/>
                </a:solidFill>
                <a:latin typeface="Calibri"/>
                <a:ea typeface="Calibri"/>
                <a:cs typeface="Calibri"/>
                <a:sym typeface="Calibri"/>
              </a:rPr>
              <a:t>ich</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oczach</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dominują</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czopki</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przez</a:t>
            </a:r>
            <a:r>
              <a:rPr lang="en-US" sz="1200" b="0" strike="noStrike" dirty="0">
                <a:solidFill>
                  <a:srgbClr val="000000"/>
                </a:solidFill>
                <a:latin typeface="Calibri"/>
                <a:ea typeface="Calibri"/>
                <a:cs typeface="Calibri"/>
                <a:sym typeface="Calibri"/>
              </a:rPr>
              <a:t> co </a:t>
            </a:r>
            <a:r>
              <a:rPr lang="en-US" sz="1200" b="0" strike="noStrike" dirty="0" err="1">
                <a:solidFill>
                  <a:srgbClr val="000000"/>
                </a:solidFill>
                <a:latin typeface="Calibri"/>
                <a:ea typeface="Calibri"/>
                <a:cs typeface="Calibri"/>
                <a:sym typeface="Calibri"/>
              </a:rPr>
              <a:t>charakteryzują</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się</a:t>
            </a:r>
            <a:r>
              <a:rPr lang="en-US" sz="1200" b="0" strike="noStrike" dirty="0">
                <a:solidFill>
                  <a:srgbClr val="000000"/>
                </a:solidFill>
                <a:latin typeface="Calibri"/>
                <a:ea typeface="Calibri"/>
                <a:cs typeface="Calibri"/>
                <a:sym typeface="Calibri"/>
              </a:rPr>
              <a:t> one </a:t>
            </a:r>
            <a:r>
              <a:rPr lang="en-US" sz="1200" b="0" strike="noStrike" dirty="0" err="1">
                <a:solidFill>
                  <a:srgbClr val="000000"/>
                </a:solidFill>
                <a:latin typeface="Calibri"/>
                <a:ea typeface="Calibri"/>
                <a:cs typeface="Calibri"/>
                <a:sym typeface="Calibri"/>
              </a:rPr>
              <a:t>znakomitą</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ostrością</a:t>
            </a:r>
            <a:r>
              <a:rPr lang="en-US" sz="1200" b="0" strike="noStrike" dirty="0">
                <a:solidFill>
                  <a:srgbClr val="000000"/>
                </a:solidFill>
                <a:latin typeface="Calibri"/>
                <a:ea typeface="Calibri"/>
                <a:cs typeface="Calibri"/>
                <a:sym typeface="Calibri"/>
              </a:rPr>
              <a:t>. </a:t>
            </a:r>
            <a:endParaRPr sz="1200" b="0" strike="noStrike" dirty="0">
              <a:latin typeface="Arial"/>
              <a:ea typeface="Arial"/>
              <a:cs typeface="Arial"/>
              <a:sym typeface="Arial"/>
            </a:endParaRPr>
          </a:p>
          <a:p>
            <a:pPr marL="457200" lvl="0" indent="-228240" algn="l" rtl="0">
              <a:lnSpc>
                <a:spcPct val="100000"/>
              </a:lnSpc>
              <a:spcBef>
                <a:spcPts val="0"/>
              </a:spcBef>
              <a:spcAft>
                <a:spcPts val="0"/>
              </a:spcAft>
              <a:buNone/>
            </a:pPr>
            <a:r>
              <a:rPr lang="en-US" sz="1200" b="0" strike="noStrike" dirty="0" err="1">
                <a:solidFill>
                  <a:srgbClr val="000000"/>
                </a:solidFill>
                <a:latin typeface="Calibri"/>
                <a:ea typeface="Calibri"/>
                <a:cs typeface="Calibri"/>
                <a:sym typeface="Calibri"/>
              </a:rPr>
              <a:t>Ptaki</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szponiaste</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i</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dzierzby</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zawdzięczają</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swój</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doskonały</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wzrok</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posiadaniu</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inaczej</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niż</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ludzie</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dwóm</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plamkom</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żółtym</a:t>
            </a:r>
            <a:r>
              <a:rPr lang="en-US" sz="1200" b="0" strike="noStrike" dirty="0">
                <a:solidFill>
                  <a:srgbClr val="000000"/>
                </a:solidFill>
                <a:latin typeface="Calibri"/>
                <a:ea typeface="Calibri"/>
                <a:cs typeface="Calibri"/>
                <a:sym typeface="Calibri"/>
              </a:rPr>
              <a:t> z </a:t>
            </a:r>
            <a:r>
              <a:rPr lang="en-US" sz="1200" b="0" strike="noStrike" dirty="0" err="1">
                <a:solidFill>
                  <a:srgbClr val="000000"/>
                </a:solidFill>
                <a:latin typeface="Calibri"/>
                <a:ea typeface="Calibri"/>
                <a:cs typeface="Calibri"/>
                <a:sym typeface="Calibri"/>
              </a:rPr>
              <a:t>dwoma</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dołkami</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środkowymi</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Plamka</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żółta</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wraz</a:t>
            </a:r>
            <a:r>
              <a:rPr lang="en-US" sz="1200" b="0" strike="noStrike" dirty="0">
                <a:solidFill>
                  <a:srgbClr val="000000"/>
                </a:solidFill>
                <a:latin typeface="Calibri"/>
                <a:ea typeface="Calibri"/>
                <a:cs typeface="Calibri"/>
                <a:sym typeface="Calibri"/>
              </a:rPr>
              <a:t> z </a:t>
            </a:r>
            <a:r>
              <a:rPr lang="en-US" sz="1200" b="0" strike="noStrike" dirty="0" err="1">
                <a:solidFill>
                  <a:srgbClr val="000000"/>
                </a:solidFill>
                <a:latin typeface="Calibri"/>
                <a:ea typeface="Calibri"/>
                <a:cs typeface="Calibri"/>
                <a:sym typeface="Calibri"/>
              </a:rPr>
              <a:t>dołkiem</a:t>
            </a:r>
            <a:r>
              <a:rPr lang="en-US" sz="1200" b="0" strike="noStrike" dirty="0">
                <a:solidFill>
                  <a:srgbClr val="000000"/>
                </a:solidFill>
                <a:latin typeface="Calibri"/>
                <a:ea typeface="Calibri"/>
                <a:cs typeface="Calibri"/>
                <a:sym typeface="Calibri"/>
              </a:rPr>
              <a:t> jest </a:t>
            </a:r>
            <a:r>
              <a:rPr lang="en-US" sz="1200" b="0" strike="noStrike" dirty="0" err="1">
                <a:solidFill>
                  <a:srgbClr val="000000"/>
                </a:solidFill>
                <a:latin typeface="Calibri"/>
                <a:ea typeface="Calibri"/>
                <a:cs typeface="Calibri"/>
                <a:sym typeface="Calibri"/>
              </a:rPr>
              <a:t>elementem</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siatkówki</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oka</a:t>
            </a:r>
            <a:r>
              <a:rPr lang="en-US" sz="1200" b="0" strike="noStrike" dirty="0">
                <a:solidFill>
                  <a:srgbClr val="000000"/>
                </a:solidFill>
                <a:latin typeface="Calibri"/>
                <a:ea typeface="Calibri"/>
                <a:cs typeface="Calibri"/>
                <a:sym typeface="Calibri"/>
              </a:rPr>
              <a:t>, w </a:t>
            </a:r>
            <a:r>
              <a:rPr lang="en-US" sz="1200" b="0" strike="noStrike" dirty="0" err="1">
                <a:solidFill>
                  <a:srgbClr val="000000"/>
                </a:solidFill>
                <a:latin typeface="Calibri"/>
                <a:ea typeface="Calibri"/>
                <a:cs typeface="Calibri"/>
                <a:sym typeface="Calibri"/>
              </a:rPr>
              <a:t>którym</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nie</a:t>
            </a:r>
            <a:r>
              <a:rPr lang="en-US" sz="1200" b="0" strike="noStrike" dirty="0">
                <a:solidFill>
                  <a:srgbClr val="000000"/>
                </a:solidFill>
                <a:latin typeface="Calibri"/>
                <a:ea typeface="Calibri"/>
                <a:cs typeface="Calibri"/>
                <a:sym typeface="Calibri"/>
              </a:rPr>
              <a:t> ma </a:t>
            </a:r>
            <a:r>
              <a:rPr lang="en-US" sz="1200" b="0" strike="noStrike" dirty="0" err="1">
                <a:solidFill>
                  <a:srgbClr val="000000"/>
                </a:solidFill>
                <a:latin typeface="Calibri"/>
                <a:ea typeface="Calibri"/>
                <a:cs typeface="Calibri"/>
                <a:sym typeface="Calibri"/>
              </a:rPr>
              <a:t>naczyń</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krwionośnych</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zakłócałyby</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przejrzystość</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obrazu</a:t>
            </a:r>
            <a:r>
              <a:rPr lang="en-US" sz="1200" b="0" strike="noStrike" dirty="0">
                <a:solidFill>
                  <a:srgbClr val="000000"/>
                </a:solidFill>
                <a:latin typeface="Calibri"/>
                <a:ea typeface="Calibri"/>
                <a:cs typeface="Calibri"/>
                <a:sym typeface="Calibri"/>
              </a:rPr>
              <a:t>) a </a:t>
            </a:r>
            <a:r>
              <a:rPr lang="en-US" sz="1200" b="0" strike="noStrike" dirty="0" err="1">
                <a:solidFill>
                  <a:srgbClr val="000000"/>
                </a:solidFill>
                <a:latin typeface="Calibri"/>
                <a:ea typeface="Calibri"/>
                <a:cs typeface="Calibri"/>
                <a:sym typeface="Calibri"/>
              </a:rPr>
              <a:t>gęstość</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fotoreceptorów</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komórek</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światłoczułych</a:t>
            </a:r>
            <a:r>
              <a:rPr lang="en-US" sz="1200" b="0" strike="noStrike" dirty="0">
                <a:solidFill>
                  <a:srgbClr val="000000"/>
                </a:solidFill>
                <a:latin typeface="Calibri"/>
                <a:ea typeface="Calibri"/>
                <a:cs typeface="Calibri"/>
                <a:sym typeface="Calibri"/>
              </a:rPr>
              <a:t>) jest </a:t>
            </a:r>
            <a:r>
              <a:rPr lang="en-US" sz="1200" b="0" strike="noStrike" dirty="0" err="1">
                <a:solidFill>
                  <a:srgbClr val="000000"/>
                </a:solidFill>
                <a:latin typeface="Calibri"/>
                <a:ea typeface="Calibri"/>
                <a:cs typeface="Calibri"/>
                <a:sym typeface="Calibri"/>
              </a:rPr>
              <a:t>największa</a:t>
            </a:r>
            <a:r>
              <a:rPr lang="en-US" sz="1200" b="0" strike="noStrike" dirty="0">
                <a:solidFill>
                  <a:srgbClr val="000000"/>
                </a:solidFill>
                <a:latin typeface="Calibri"/>
                <a:ea typeface="Calibri"/>
                <a:cs typeface="Calibri"/>
                <a:sym typeface="Calibri"/>
              </a:rPr>
              <a:t>.</a:t>
            </a:r>
            <a:endParaRPr sz="1200" b="0" strike="noStrike" dirty="0">
              <a:latin typeface="Arial"/>
              <a:ea typeface="Arial"/>
              <a:cs typeface="Arial"/>
              <a:sym typeface="Arial"/>
            </a:endParaRPr>
          </a:p>
          <a:p>
            <a:pPr marL="457200" lvl="0" indent="-228240" algn="l" rtl="0">
              <a:lnSpc>
                <a:spcPct val="100000"/>
              </a:lnSpc>
              <a:spcBef>
                <a:spcPts val="0"/>
              </a:spcBef>
              <a:spcAft>
                <a:spcPts val="0"/>
              </a:spcAft>
              <a:buNone/>
            </a:pPr>
            <a:r>
              <a:rPr lang="en-US" sz="1200" b="0" strike="noStrike" dirty="0" err="1">
                <a:solidFill>
                  <a:srgbClr val="000000"/>
                </a:solidFill>
                <a:latin typeface="Calibri"/>
                <a:ea typeface="Calibri"/>
                <a:cs typeface="Calibri"/>
                <a:sym typeface="Calibri"/>
              </a:rPr>
              <a:t>Oko</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ptaków</a:t>
            </a:r>
            <a:r>
              <a:rPr lang="en-US" sz="1200" b="0" strike="noStrike" dirty="0">
                <a:solidFill>
                  <a:srgbClr val="000000"/>
                </a:solidFill>
                <a:latin typeface="Calibri"/>
                <a:ea typeface="Calibri"/>
                <a:cs typeface="Calibri"/>
                <a:sym typeface="Calibri"/>
              </a:rPr>
              <a:t> jest </a:t>
            </a:r>
            <a:r>
              <a:rPr lang="en-US" sz="1200" b="0" strike="noStrike" dirty="0" err="1">
                <a:solidFill>
                  <a:srgbClr val="000000"/>
                </a:solidFill>
                <a:latin typeface="Calibri"/>
                <a:ea typeface="Calibri"/>
                <a:cs typeface="Calibri"/>
                <a:sym typeface="Calibri"/>
              </a:rPr>
              <a:t>wyposażone</a:t>
            </a:r>
            <a:r>
              <a:rPr lang="en-US" sz="1200" b="0" strike="noStrike" dirty="0">
                <a:solidFill>
                  <a:srgbClr val="000000"/>
                </a:solidFill>
                <a:latin typeface="Calibri"/>
                <a:ea typeface="Calibri"/>
                <a:cs typeface="Calibri"/>
                <a:sym typeface="Calibri"/>
              </a:rPr>
              <a:t> w </a:t>
            </a:r>
            <a:r>
              <a:rPr lang="en-US" sz="1200" b="0" strike="noStrike" dirty="0" err="1">
                <a:solidFill>
                  <a:srgbClr val="000000"/>
                </a:solidFill>
                <a:latin typeface="Calibri"/>
                <a:ea typeface="Calibri"/>
                <a:cs typeface="Calibri"/>
                <a:sym typeface="Calibri"/>
              </a:rPr>
              <a:t>dodatkową</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trzecią</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półprzezroczystą</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nieprzezroczystą</a:t>
            </a:r>
            <a:r>
              <a:rPr lang="en-US" sz="1200" b="0" strike="noStrike" dirty="0">
                <a:solidFill>
                  <a:srgbClr val="000000"/>
                </a:solidFill>
                <a:latin typeface="Calibri"/>
                <a:ea typeface="Calibri"/>
                <a:cs typeface="Calibri"/>
                <a:sym typeface="Calibri"/>
              </a:rPr>
              <a:t> u </a:t>
            </a:r>
            <a:r>
              <a:rPr lang="en-US" sz="1200" b="0" strike="noStrike" dirty="0" err="1">
                <a:solidFill>
                  <a:srgbClr val="000000"/>
                </a:solidFill>
                <a:latin typeface="Calibri"/>
                <a:ea typeface="Calibri"/>
                <a:cs typeface="Calibri"/>
                <a:sym typeface="Calibri"/>
              </a:rPr>
              <a:t>sów</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i</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pluszcza</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powiekę</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migotkę</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Funkcją</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migotki</a:t>
            </a:r>
            <a:r>
              <a:rPr lang="en-US" sz="1200" b="0" strike="noStrike" dirty="0">
                <a:solidFill>
                  <a:srgbClr val="000000"/>
                </a:solidFill>
                <a:latin typeface="Calibri"/>
                <a:ea typeface="Calibri"/>
                <a:cs typeface="Calibri"/>
                <a:sym typeface="Calibri"/>
              </a:rPr>
              <a:t> jest </a:t>
            </a:r>
            <a:r>
              <a:rPr lang="en-US" sz="1200" b="0" strike="noStrike" dirty="0" err="1">
                <a:solidFill>
                  <a:srgbClr val="000000"/>
                </a:solidFill>
                <a:latin typeface="Calibri"/>
                <a:ea typeface="Calibri"/>
                <a:cs typeface="Calibri"/>
                <a:sym typeface="Calibri"/>
              </a:rPr>
              <a:t>czyszczenie</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oka</a:t>
            </a:r>
            <a:r>
              <a:rPr lang="en-US" sz="1200" b="0" strike="noStrike" dirty="0">
                <a:solidFill>
                  <a:srgbClr val="000000"/>
                </a:solidFill>
                <a:latin typeface="Calibri"/>
                <a:ea typeface="Calibri"/>
                <a:cs typeface="Calibri"/>
                <a:sym typeface="Calibri"/>
              </a:rPr>
              <a:t>, ale </a:t>
            </a:r>
            <a:r>
              <a:rPr lang="en-US" sz="1200" b="0" strike="noStrike" dirty="0" err="1">
                <a:solidFill>
                  <a:srgbClr val="000000"/>
                </a:solidFill>
                <a:latin typeface="Calibri"/>
                <a:ea typeface="Calibri"/>
                <a:cs typeface="Calibri"/>
                <a:sym typeface="Calibri"/>
              </a:rPr>
              <a:t>pełni</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tez</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funkcję</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ochronną</a:t>
            </a:r>
            <a:r>
              <a:rPr lang="en-US" sz="1200" b="0" strike="noStrike" dirty="0">
                <a:solidFill>
                  <a:srgbClr val="000000"/>
                </a:solidFill>
                <a:latin typeface="Calibri"/>
                <a:ea typeface="Calibri"/>
                <a:cs typeface="Calibri"/>
                <a:sym typeface="Calibri"/>
              </a:rPr>
              <a:t> np. u </a:t>
            </a:r>
            <a:r>
              <a:rPr lang="en-US" sz="1200" b="0" strike="noStrike" dirty="0" err="1">
                <a:solidFill>
                  <a:srgbClr val="000000"/>
                </a:solidFill>
                <a:latin typeface="Calibri"/>
                <a:ea typeface="Calibri"/>
                <a:cs typeface="Calibri"/>
                <a:sym typeface="Calibri"/>
              </a:rPr>
              <a:t>gołębi</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przy</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dziobaniu</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ziaren</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na</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ziemi</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ataku</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ptaka</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szponiastego</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na</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ofiarę</a:t>
            </a:r>
            <a:r>
              <a:rPr lang="en-US" sz="1200" b="0" strike="noStrike" dirty="0">
                <a:solidFill>
                  <a:srgbClr val="000000"/>
                </a:solidFill>
                <a:latin typeface="Calibri"/>
                <a:ea typeface="Calibri"/>
                <a:cs typeface="Calibri"/>
                <a:sym typeface="Calibri"/>
              </a:rPr>
              <a:t>, u </a:t>
            </a:r>
            <a:r>
              <a:rPr lang="en-US" sz="1200" b="0" strike="noStrike" dirty="0" err="1">
                <a:solidFill>
                  <a:srgbClr val="000000"/>
                </a:solidFill>
                <a:latin typeface="Calibri"/>
                <a:ea typeface="Calibri"/>
                <a:cs typeface="Calibri"/>
                <a:sym typeface="Calibri"/>
              </a:rPr>
              <a:t>głuptaka</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podczas</a:t>
            </a:r>
            <a:r>
              <a:rPr lang="en-US" sz="1200" b="0" strike="noStrike" dirty="0">
                <a:solidFill>
                  <a:srgbClr val="000000"/>
                </a:solidFill>
                <a:latin typeface="Calibri"/>
                <a:ea typeface="Calibri"/>
                <a:cs typeface="Calibri"/>
                <a:sym typeface="Calibri"/>
              </a:rPr>
              <a:t> </a:t>
            </a:r>
            <a:r>
              <a:rPr lang="en-US" sz="1200" b="0" strike="noStrike" dirty="0" err="1">
                <a:solidFill>
                  <a:srgbClr val="000000"/>
                </a:solidFill>
                <a:latin typeface="Calibri"/>
                <a:ea typeface="Calibri"/>
                <a:cs typeface="Calibri"/>
                <a:sym typeface="Calibri"/>
              </a:rPr>
              <a:t>nurkowania</a:t>
            </a:r>
            <a:r>
              <a:rPr lang="en-US" sz="1200" b="0" strike="noStrike" dirty="0">
                <a:solidFill>
                  <a:srgbClr val="000000"/>
                </a:solidFill>
                <a:latin typeface="Calibri"/>
                <a:ea typeface="Calibri"/>
                <a:cs typeface="Calibri"/>
                <a:sym typeface="Calibri"/>
              </a:rPr>
              <a:t>.</a:t>
            </a:r>
            <a:endParaRPr sz="1200" b="0" strike="noStrike" dirty="0">
              <a:latin typeface="Arial"/>
              <a:ea typeface="Arial"/>
              <a:cs typeface="Arial"/>
              <a:sym typeface="Arial"/>
            </a:endParaRPr>
          </a:p>
          <a:p>
            <a:pPr marL="457200" lvl="0" indent="-228240" algn="l" rtl="0">
              <a:lnSpc>
                <a:spcPct val="100000"/>
              </a:lnSpc>
              <a:spcBef>
                <a:spcPts val="0"/>
              </a:spcBef>
              <a:spcAft>
                <a:spcPts val="0"/>
              </a:spcAft>
              <a:buNone/>
            </a:pPr>
            <a:endParaRPr sz="1200" b="0" strike="noStrike" dirty="0">
              <a:latin typeface="Arial"/>
              <a:ea typeface="Arial"/>
              <a:cs typeface="Arial"/>
              <a:sym typeface="Arial"/>
            </a:endParaRPr>
          </a:p>
        </p:txBody>
      </p:sp>
      <p:sp>
        <p:nvSpPr>
          <p:cNvPr id="330" name="Google Shape;330;p13:notes"/>
          <p:cNvSpPr txBox="1"/>
          <p:nvPr/>
        </p:nvSpPr>
        <p:spPr>
          <a:xfrm>
            <a:off x="3884760" y="8685360"/>
            <a:ext cx="2971440" cy="45828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latin typeface="Times New Roman"/>
              <a:ea typeface="Times New Roman"/>
              <a:cs typeface="Times New Roman"/>
              <a:sym typeface="Times New Roman"/>
            </a:endParaRPr>
          </a:p>
        </p:txBody>
      </p:sp>
    </p:spTree>
    <p:extLst>
      <p:ext uri="{BB962C8B-B14F-4D97-AF65-F5344CB8AC3E}">
        <p14:creationId xmlns:p14="http://schemas.microsoft.com/office/powerpoint/2010/main" val="2275172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2" name="Google Shape;342;p14: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dirty="0" err="1">
                <a:latin typeface="Times New Roman"/>
                <a:ea typeface="Times New Roman"/>
                <a:cs typeface="Times New Roman"/>
                <a:sym typeface="Times New Roman"/>
              </a:rPr>
              <a:t>Zmysł</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słuchu</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większości</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ptaków</a:t>
            </a:r>
            <a:r>
              <a:rPr lang="en-US" sz="1200" dirty="0">
                <a:latin typeface="Times New Roman"/>
                <a:ea typeface="Times New Roman"/>
                <a:cs typeface="Times New Roman"/>
                <a:sym typeface="Times New Roman"/>
              </a:rPr>
              <a:t> jest </a:t>
            </a:r>
            <a:r>
              <a:rPr lang="en-US" sz="1200" dirty="0" err="1">
                <a:latin typeface="Times New Roman"/>
                <a:ea typeface="Times New Roman"/>
                <a:cs typeface="Times New Roman"/>
                <a:sym typeface="Times New Roman"/>
              </a:rPr>
              <a:t>dość</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podobny</a:t>
            </a:r>
            <a:r>
              <a:rPr lang="en-US" sz="1200" dirty="0">
                <a:latin typeface="Times New Roman"/>
                <a:ea typeface="Times New Roman"/>
                <a:cs typeface="Times New Roman"/>
                <a:sym typeface="Times New Roman"/>
              </a:rPr>
              <a:t> do </a:t>
            </a:r>
            <a:r>
              <a:rPr lang="en-US" sz="1200" dirty="0" err="1">
                <a:latin typeface="Times New Roman"/>
                <a:ea typeface="Times New Roman"/>
                <a:cs typeface="Times New Roman"/>
                <a:sym typeface="Times New Roman"/>
              </a:rPr>
              <a:t>naszego</a:t>
            </a:r>
            <a:r>
              <a:rPr lang="en-US" sz="1200" dirty="0">
                <a:latin typeface="Times New Roman"/>
                <a:ea typeface="Times New Roman"/>
                <a:cs typeface="Times New Roman"/>
                <a:sym typeface="Times New Roman"/>
              </a:rPr>
              <a:t>, z </a:t>
            </a:r>
            <a:r>
              <a:rPr lang="en-US" sz="1200" dirty="0" err="1">
                <a:latin typeface="Times New Roman"/>
                <a:ea typeface="Times New Roman"/>
                <a:cs typeface="Times New Roman"/>
                <a:sym typeface="Times New Roman"/>
              </a:rPr>
              <a:t>wyjatkiemptaków</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nocnych</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które</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polują</a:t>
            </a:r>
            <a:r>
              <a:rPr lang="en-US" sz="1200" dirty="0">
                <a:latin typeface="Times New Roman"/>
                <a:ea typeface="Times New Roman"/>
                <a:cs typeface="Times New Roman"/>
                <a:sym typeface="Times New Roman"/>
              </a:rPr>
              <a:t> w </a:t>
            </a:r>
            <a:r>
              <a:rPr lang="en-US" sz="1200" dirty="0" err="1">
                <a:latin typeface="Times New Roman"/>
                <a:ea typeface="Times New Roman"/>
                <a:cs typeface="Times New Roman"/>
                <a:sym typeface="Times New Roman"/>
              </a:rPr>
              <a:t>oparciu</a:t>
            </a:r>
            <a:r>
              <a:rPr lang="en-US" sz="1200" dirty="0">
                <a:latin typeface="Times New Roman"/>
                <a:ea typeface="Times New Roman"/>
                <a:cs typeface="Times New Roman"/>
                <a:sym typeface="Times New Roman"/>
              </a:rPr>
              <a:t> o </a:t>
            </a:r>
            <a:r>
              <a:rPr lang="en-US" sz="1200" dirty="0" err="1">
                <a:latin typeface="Times New Roman"/>
                <a:ea typeface="Times New Roman"/>
                <a:cs typeface="Times New Roman"/>
                <a:sym typeface="Times New Roman"/>
              </a:rPr>
              <a:t>dźwięk</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Ich</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słuch</a:t>
            </a:r>
            <a:r>
              <a:rPr lang="en-US" sz="1200" dirty="0">
                <a:latin typeface="Times New Roman"/>
                <a:ea typeface="Times New Roman"/>
                <a:cs typeface="Times New Roman"/>
                <a:sym typeface="Times New Roman"/>
              </a:rPr>
              <a:t> jest </a:t>
            </a:r>
            <a:r>
              <a:rPr lang="en-US" sz="1200" dirty="0" err="1">
                <a:latin typeface="Times New Roman"/>
                <a:ea typeface="Times New Roman"/>
                <a:cs typeface="Times New Roman"/>
                <a:sym typeface="Times New Roman"/>
              </a:rPr>
              <a:t>bardziej</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czuły</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Sowy</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posiadają</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asymetrycznie</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rozstawione</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otwory</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uszne</a:t>
            </a:r>
            <a:r>
              <a:rPr lang="en-US" sz="1200" dirty="0">
                <a:latin typeface="Times New Roman"/>
                <a:ea typeface="Times New Roman"/>
                <a:cs typeface="Times New Roman"/>
                <a:sym typeface="Times New Roman"/>
              </a:rPr>
              <a:t> z </a:t>
            </a:r>
            <a:r>
              <a:rPr lang="en-US" sz="1200" dirty="0" err="1">
                <a:latin typeface="Times New Roman"/>
                <a:ea typeface="Times New Roman"/>
                <a:cs typeface="Times New Roman"/>
                <a:sym typeface="Times New Roman"/>
              </a:rPr>
              <a:t>boku</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głowy</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pomaga</a:t>
            </a:r>
            <a:r>
              <a:rPr lang="en-US" sz="1200" dirty="0">
                <a:latin typeface="Times New Roman"/>
                <a:ea typeface="Times New Roman"/>
                <a:cs typeface="Times New Roman"/>
                <a:sym typeface="Times New Roman"/>
              </a:rPr>
              <a:t> to </a:t>
            </a:r>
            <a:r>
              <a:rPr lang="en-US" sz="1200" dirty="0" err="1">
                <a:latin typeface="Times New Roman"/>
                <a:ea typeface="Times New Roman"/>
                <a:cs typeface="Times New Roman"/>
                <a:sym typeface="Times New Roman"/>
              </a:rPr>
              <a:t>im</a:t>
            </a:r>
            <a:r>
              <a:rPr lang="en-US" sz="1200" dirty="0">
                <a:latin typeface="Times New Roman"/>
                <a:ea typeface="Times New Roman"/>
                <a:cs typeface="Times New Roman"/>
                <a:sym typeface="Times New Roman"/>
              </a:rPr>
              <a:t> w </a:t>
            </a:r>
            <a:r>
              <a:rPr lang="en-US" sz="1200" dirty="0" err="1">
                <a:latin typeface="Times New Roman"/>
                <a:ea typeface="Times New Roman"/>
                <a:cs typeface="Times New Roman"/>
                <a:sym typeface="Times New Roman"/>
              </a:rPr>
              <a:t>lokalizowaniu</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swoich</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ofiar</a:t>
            </a:r>
            <a:r>
              <a:rPr lang="en-US" sz="1200" dirty="0">
                <a:latin typeface="Times New Roman"/>
                <a:ea typeface="Times New Roman"/>
                <a:cs typeface="Times New Roman"/>
                <a:sym typeface="Times New Roman"/>
              </a:rPr>
              <a:t> np. </a:t>
            </a:r>
            <a:r>
              <a:rPr lang="en-US" sz="1200" dirty="0" err="1">
                <a:latin typeface="Times New Roman"/>
                <a:ea typeface="Times New Roman"/>
                <a:cs typeface="Times New Roman"/>
                <a:sym typeface="Times New Roman"/>
              </a:rPr>
              <a:t>norników</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Szlara</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pióra</a:t>
            </a:r>
            <a:r>
              <a:rPr lang="en-US" sz="1200" dirty="0">
                <a:latin typeface="Times New Roman"/>
                <a:ea typeface="Times New Roman"/>
                <a:cs typeface="Times New Roman"/>
                <a:sym typeface="Times New Roman"/>
              </a:rPr>
              <a:t> do </a:t>
            </a:r>
            <a:r>
              <a:rPr lang="en-US" sz="1200" dirty="0" err="1">
                <a:latin typeface="Times New Roman"/>
                <a:ea typeface="Times New Roman"/>
                <a:cs typeface="Times New Roman"/>
                <a:sym typeface="Times New Roman"/>
              </a:rPr>
              <a:t>okoła</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oczu</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działają</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wraz</a:t>
            </a:r>
            <a:r>
              <a:rPr lang="en-US" sz="1200" dirty="0">
                <a:latin typeface="Times New Roman"/>
                <a:ea typeface="Times New Roman"/>
                <a:cs typeface="Times New Roman"/>
                <a:sym typeface="Times New Roman"/>
              </a:rPr>
              <a:t> z </a:t>
            </a:r>
            <a:r>
              <a:rPr lang="en-US" sz="1200" dirty="0" err="1">
                <a:latin typeface="Times New Roman"/>
                <a:ea typeface="Times New Roman"/>
                <a:cs typeface="Times New Roman"/>
                <a:sym typeface="Times New Roman"/>
              </a:rPr>
              <a:t>uszami</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jak</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mikrofon</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paraboliczny</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doskonale</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zbierając</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dźwiek</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Badania</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porównanwcze</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prowadzone</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na</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kotach</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płomykówkach</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i</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ludziach</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pokazały</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że</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zarówno</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kot</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jak</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i</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płomykówka</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mają</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znacznie</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bardziej</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czuły</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słuch</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niż</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człowiek</a:t>
            </a:r>
            <a:r>
              <a:rPr lang="en-US" sz="1200" dirty="0">
                <a:latin typeface="Times New Roman"/>
                <a:ea typeface="Times New Roman"/>
                <a:cs typeface="Times New Roman"/>
                <a:sym typeface="Times New Roman"/>
              </a:rPr>
              <a:t> w </a:t>
            </a:r>
            <a:r>
              <a:rPr lang="en-US" sz="1200" dirty="0" err="1">
                <a:latin typeface="Times New Roman"/>
                <a:ea typeface="Times New Roman"/>
                <a:cs typeface="Times New Roman"/>
                <a:sym typeface="Times New Roman"/>
              </a:rPr>
              <a:t>zakresie</a:t>
            </a:r>
            <a:r>
              <a:rPr lang="en-US" sz="1200" dirty="0">
                <a:latin typeface="Times New Roman"/>
                <a:ea typeface="Times New Roman"/>
                <a:cs typeface="Times New Roman"/>
                <a:sym typeface="Times New Roman"/>
              </a:rPr>
              <a:t> od </a:t>
            </a:r>
            <a:r>
              <a:rPr lang="en-US" sz="1200" dirty="0" err="1">
                <a:latin typeface="Times New Roman"/>
                <a:ea typeface="Times New Roman"/>
                <a:cs typeface="Times New Roman"/>
                <a:sym typeface="Times New Roman"/>
              </a:rPr>
              <a:t>około</a:t>
            </a:r>
            <a:r>
              <a:rPr lang="en-US" sz="1200" dirty="0">
                <a:latin typeface="Times New Roman"/>
                <a:ea typeface="Times New Roman"/>
                <a:cs typeface="Times New Roman"/>
                <a:sym typeface="Times New Roman"/>
              </a:rPr>
              <a:t> 0,5 do 10 kHz. </a:t>
            </a:r>
            <a:r>
              <a:rPr lang="en-US" sz="1200" dirty="0" err="1">
                <a:latin typeface="Times New Roman"/>
                <a:ea typeface="Times New Roman"/>
                <a:cs typeface="Times New Roman"/>
                <a:sym typeface="Times New Roman"/>
              </a:rPr>
              <a:t>Kot</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i</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płomykówka</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mają</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podobną</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czułość</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słuchu</a:t>
            </a:r>
            <a:r>
              <a:rPr lang="en-US" sz="1200" dirty="0">
                <a:latin typeface="Times New Roman"/>
                <a:ea typeface="Times New Roman"/>
                <a:cs typeface="Times New Roman"/>
                <a:sym typeface="Times New Roman"/>
              </a:rPr>
              <a:t> do </a:t>
            </a:r>
            <a:r>
              <a:rPr lang="en-US" sz="1200" dirty="0" err="1">
                <a:latin typeface="Times New Roman"/>
                <a:ea typeface="Times New Roman"/>
                <a:cs typeface="Times New Roman"/>
                <a:sym typeface="Times New Roman"/>
              </a:rPr>
              <a:t>około</a:t>
            </a:r>
            <a:r>
              <a:rPr lang="en-US" sz="1200" dirty="0">
                <a:latin typeface="Times New Roman"/>
                <a:ea typeface="Times New Roman"/>
                <a:cs typeface="Times New Roman"/>
                <a:sym typeface="Times New Roman"/>
              </a:rPr>
              <a:t> 7 kHz. Poza </a:t>
            </a:r>
            <a:r>
              <a:rPr lang="en-US" sz="1200" dirty="0" err="1">
                <a:latin typeface="Times New Roman"/>
                <a:ea typeface="Times New Roman"/>
                <a:cs typeface="Times New Roman"/>
                <a:sym typeface="Times New Roman"/>
              </a:rPr>
              <a:t>tym</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zakresem</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częstotliwości</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kot</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nadal</a:t>
            </a:r>
            <a:r>
              <a:rPr lang="en-US" sz="1200" dirty="0">
                <a:latin typeface="Times New Roman"/>
                <a:ea typeface="Times New Roman"/>
                <a:cs typeface="Times New Roman"/>
                <a:sym typeface="Times New Roman"/>
              </a:rPr>
              <a:t> jest </a:t>
            </a:r>
            <a:r>
              <a:rPr lang="en-US" sz="1200" dirty="0" err="1">
                <a:latin typeface="Times New Roman"/>
                <a:ea typeface="Times New Roman"/>
                <a:cs typeface="Times New Roman"/>
                <a:sym typeface="Times New Roman"/>
              </a:rPr>
              <a:t>wrażliwy</a:t>
            </a:r>
            <a:r>
              <a:rPr lang="en-US" sz="1200" dirty="0">
                <a:latin typeface="Times New Roman"/>
                <a:ea typeface="Times New Roman"/>
                <a:cs typeface="Times New Roman"/>
                <a:sym typeface="Times New Roman"/>
              </a:rPr>
              <a:t>, ale </a:t>
            </a:r>
            <a:r>
              <a:rPr lang="en-US" sz="1200" dirty="0" err="1">
                <a:latin typeface="Times New Roman"/>
                <a:ea typeface="Times New Roman"/>
                <a:cs typeface="Times New Roman"/>
                <a:sym typeface="Times New Roman"/>
              </a:rPr>
              <a:t>natomiast</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wrażliwość</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słuchu</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płomykówki</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gwałtownie</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spada</a:t>
            </a:r>
            <a:r>
              <a:rPr lang="en-US" sz="1200" dirty="0">
                <a:latin typeface="Times New Roman"/>
                <a:ea typeface="Times New Roman"/>
                <a:cs typeface="Times New Roman"/>
                <a:sym typeface="Times New Roman"/>
              </a:rPr>
              <a:t>.</a:t>
            </a:r>
            <a:endParaRPr sz="1200" dirty="0">
              <a:latin typeface="Times New Roman"/>
              <a:ea typeface="Times New Roman"/>
              <a:cs typeface="Times New Roman"/>
              <a:sym typeface="Times New Roman"/>
            </a:endParaRPr>
          </a:p>
          <a:p>
            <a:pPr marL="457200" lvl="0" indent="-228240" algn="l" rtl="0">
              <a:lnSpc>
                <a:spcPct val="100000"/>
              </a:lnSpc>
              <a:spcBef>
                <a:spcPts val="0"/>
              </a:spcBef>
              <a:spcAft>
                <a:spcPts val="0"/>
              </a:spcAft>
              <a:buNone/>
            </a:pPr>
            <a:endParaRPr sz="1200" dirty="0">
              <a:latin typeface="Calibri"/>
              <a:ea typeface="Calibri"/>
              <a:cs typeface="Calibri"/>
              <a:sym typeface="Calibri"/>
            </a:endParaRPr>
          </a:p>
        </p:txBody>
      </p:sp>
      <p:sp>
        <p:nvSpPr>
          <p:cNvPr id="343" name="Google Shape;343;p14:notes"/>
          <p:cNvSpPr txBox="1"/>
          <p:nvPr/>
        </p:nvSpPr>
        <p:spPr>
          <a:xfrm>
            <a:off x="3884760" y="8685360"/>
            <a:ext cx="2971440" cy="45828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latin typeface="Times New Roman"/>
              <a:ea typeface="Times New Roman"/>
              <a:cs typeface="Times New Roman"/>
              <a:sym typeface="Times New Roman"/>
            </a:endParaRPr>
          </a:p>
        </p:txBody>
      </p:sp>
    </p:spTree>
    <p:extLst>
      <p:ext uri="{BB962C8B-B14F-4D97-AF65-F5344CB8AC3E}">
        <p14:creationId xmlns:p14="http://schemas.microsoft.com/office/powerpoint/2010/main" val="1400857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7" name="Google Shape;367;p11: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457200" lvl="0" indent="-228240" algn="just" rtl="0">
              <a:lnSpc>
                <a:spcPct val="100000"/>
              </a:lnSpc>
              <a:spcBef>
                <a:spcPts val="0"/>
              </a:spcBef>
              <a:spcAft>
                <a:spcPts val="0"/>
              </a:spcAft>
              <a:buNone/>
            </a:pPr>
            <a:r>
              <a:rPr lang="en-US" sz="1200" dirty="0">
                <a:latin typeface="Times New Roman"/>
                <a:ea typeface="Times New Roman"/>
                <a:cs typeface="Times New Roman"/>
                <a:sym typeface="Times New Roman"/>
              </a:rPr>
              <a:t>     </a:t>
            </a:r>
            <a:r>
              <a:rPr lang="en-US" sz="1200" strike="noStrike" dirty="0">
                <a:solidFill>
                  <a:srgbClr val="000000"/>
                </a:solidFill>
                <a:latin typeface="Times New Roman"/>
                <a:ea typeface="Times New Roman"/>
                <a:cs typeface="Times New Roman"/>
                <a:sym typeface="Times New Roman"/>
              </a:rPr>
              <a:t>U </a:t>
            </a:r>
            <a:r>
              <a:rPr lang="en-US" sz="1200" strike="noStrike" dirty="0" err="1">
                <a:solidFill>
                  <a:srgbClr val="000000"/>
                </a:solidFill>
                <a:latin typeface="Times New Roman"/>
                <a:ea typeface="Times New Roman"/>
                <a:cs typeface="Times New Roman"/>
                <a:sym typeface="Times New Roman"/>
              </a:rPr>
              <a:t>kaczek</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gęsi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końcu</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dzioba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podniebieniem</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znajduje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się</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szereg</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rowków</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rozchodzących</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się</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promieniście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wokół</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zakrzywionej</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końcówki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dzioba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tymi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rowkami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znajduje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zewnętrzny</a:t>
            </a:r>
            <a:r>
              <a:rPr lang="en-US" sz="1200" dirty="0">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brzeg</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dzioba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można</a:t>
            </a:r>
            <a:r>
              <a:rPr lang="en-US" sz="1200" strike="noStrike" dirty="0">
                <a:solidFill>
                  <a:srgbClr val="000000"/>
                </a:solidFill>
                <a:latin typeface="Times New Roman"/>
                <a:ea typeface="Times New Roman"/>
                <a:cs typeface="Times New Roman"/>
                <a:sym typeface="Times New Roman"/>
              </a:rPr>
              <a:t> tam </a:t>
            </a:r>
            <a:r>
              <a:rPr lang="en-US" sz="1200" strike="noStrike" dirty="0" err="1">
                <a:solidFill>
                  <a:srgbClr val="000000"/>
                </a:solidFill>
                <a:latin typeface="Times New Roman"/>
                <a:ea typeface="Times New Roman"/>
                <a:cs typeface="Times New Roman"/>
                <a:sym typeface="Times New Roman"/>
              </a:rPr>
              <a:t>znaleźć</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wiele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małych</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porów</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około</a:t>
            </a:r>
            <a:r>
              <a:rPr lang="en-US" sz="1200" strike="noStrike" dirty="0">
                <a:solidFill>
                  <a:srgbClr val="000000"/>
                </a:solidFill>
                <a:latin typeface="Times New Roman"/>
                <a:ea typeface="Times New Roman"/>
                <a:cs typeface="Times New Roman"/>
                <a:sym typeface="Times New Roman"/>
              </a:rPr>
              <a:t> 30) </a:t>
            </a:r>
            <a:r>
              <a:rPr lang="en-US" sz="1200" strike="noStrike" dirty="0" err="1">
                <a:solidFill>
                  <a:srgbClr val="000000"/>
                </a:solidFill>
                <a:latin typeface="Times New Roman"/>
                <a:ea typeface="Times New Roman"/>
                <a:cs typeface="Times New Roman"/>
                <a:sym typeface="Times New Roman"/>
              </a:rPr>
              <a:t>na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dolnej</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szczęce</a:t>
            </a:r>
            <a:r>
              <a:rPr lang="en-US" sz="1200" strike="noStrike" dirty="0">
                <a:solidFill>
                  <a:srgbClr val="000000"/>
                </a:solidFill>
                <a:latin typeface="Times New Roman"/>
                <a:ea typeface="Times New Roman"/>
                <a:cs typeface="Times New Roman"/>
                <a:sym typeface="Times New Roman"/>
              </a:rPr>
              <a:t> jest </a:t>
            </a:r>
            <a:r>
              <a:rPr lang="en-US" sz="1200" strike="noStrike" dirty="0" err="1">
                <a:solidFill>
                  <a:srgbClr val="000000"/>
                </a:solidFill>
                <a:latin typeface="Times New Roman"/>
                <a:ea typeface="Times New Roman"/>
                <a:cs typeface="Times New Roman"/>
                <a:sym typeface="Times New Roman"/>
              </a:rPr>
              <a:t>ich</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jeszcze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więcej</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około</a:t>
            </a:r>
            <a:r>
              <a:rPr lang="en-US" sz="1200" strike="noStrike" dirty="0">
                <a:solidFill>
                  <a:srgbClr val="000000"/>
                </a:solidFill>
                <a:latin typeface="Times New Roman"/>
                <a:ea typeface="Times New Roman"/>
                <a:cs typeface="Times New Roman"/>
                <a:sym typeface="Times New Roman"/>
              </a:rPr>
              <a:t> 180. Pod </a:t>
            </a:r>
            <a:r>
              <a:rPr lang="en-US" sz="1200" strike="noStrike" dirty="0" err="1">
                <a:solidFill>
                  <a:srgbClr val="000000"/>
                </a:solidFill>
                <a:latin typeface="Times New Roman"/>
                <a:ea typeface="Times New Roman"/>
                <a:cs typeface="Times New Roman"/>
                <a:sym typeface="Times New Roman"/>
              </a:rPr>
              <a:t>powiększeniem</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okazuje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się</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że</a:t>
            </a:r>
            <a:r>
              <a:rPr lang="en-US" sz="1200" strike="noStrike" dirty="0">
                <a:solidFill>
                  <a:srgbClr val="000000"/>
                </a:solidFill>
                <a:latin typeface="Times New Roman"/>
                <a:ea typeface="Times New Roman"/>
                <a:cs typeface="Times New Roman"/>
                <a:sym typeface="Times New Roman"/>
              </a:rPr>
              <a:t> z </a:t>
            </a:r>
            <a:r>
              <a:rPr lang="en-US" sz="1200" strike="noStrike" dirty="0" err="1">
                <a:solidFill>
                  <a:srgbClr val="000000"/>
                </a:solidFill>
                <a:latin typeface="Times New Roman"/>
                <a:ea typeface="Times New Roman"/>
                <a:cs typeface="Times New Roman"/>
                <a:sym typeface="Times New Roman"/>
              </a:rPr>
              <a:t>każdego</a:t>
            </a:r>
            <a:r>
              <a:rPr lang="en-US" sz="1200" strike="noStrike" dirty="0">
                <a:solidFill>
                  <a:srgbClr val="000000"/>
                </a:solidFill>
                <a:latin typeface="Times New Roman"/>
                <a:ea typeface="Times New Roman"/>
                <a:cs typeface="Times New Roman"/>
                <a:sym typeface="Times New Roman"/>
              </a:rPr>
              <a:t> z </a:t>
            </a:r>
            <a:r>
              <a:rPr lang="en-US" sz="1200" strike="noStrike" dirty="0" err="1">
                <a:solidFill>
                  <a:srgbClr val="000000"/>
                </a:solidFill>
                <a:latin typeface="Times New Roman"/>
                <a:ea typeface="Times New Roman"/>
                <a:cs typeface="Times New Roman"/>
                <a:sym typeface="Times New Roman"/>
              </a:rPr>
              <a:t>porów</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wystaje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ostro</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zakończona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brodawka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wewnątrz</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niej</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znajdują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się</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skupiska</a:t>
            </a:r>
            <a:r>
              <a:rPr lang="en-US" sz="1200" strike="noStrike" dirty="0">
                <a:solidFill>
                  <a:srgbClr val="000000"/>
                </a:solidFill>
                <a:latin typeface="Times New Roman"/>
                <a:ea typeface="Times New Roman"/>
                <a:cs typeface="Times New Roman"/>
                <a:sym typeface="Times New Roman"/>
              </a:rPr>
              <a:t> ok. 20 -30 </a:t>
            </a:r>
            <a:r>
              <a:rPr lang="en-US" sz="1200" strike="noStrike" dirty="0" err="1">
                <a:solidFill>
                  <a:srgbClr val="000000"/>
                </a:solidFill>
                <a:latin typeface="Times New Roman"/>
                <a:ea typeface="Times New Roman"/>
                <a:cs typeface="Times New Roman"/>
                <a:sym typeface="Times New Roman"/>
              </a:rPr>
              <a:t>mikroskopowych</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zakończeń</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nerwów</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czuciowych</a:t>
            </a:r>
            <a:r>
              <a:rPr lang="en-US" sz="1200" strike="noStrike" dirty="0">
                <a:solidFill>
                  <a:srgbClr val="000000"/>
                </a:solidFill>
                <a:latin typeface="Times New Roman"/>
                <a:ea typeface="Times New Roman"/>
                <a:cs typeface="Times New Roman"/>
                <a:sym typeface="Times New Roman"/>
              </a:rPr>
              <a:t>, to </a:t>
            </a:r>
            <a:r>
              <a:rPr lang="en-US" sz="1200" strike="noStrike" dirty="0" err="1">
                <a:solidFill>
                  <a:srgbClr val="000000"/>
                </a:solidFill>
                <a:latin typeface="Times New Roman"/>
                <a:ea typeface="Times New Roman"/>
                <a:cs typeface="Times New Roman"/>
                <a:sym typeface="Times New Roman"/>
              </a:rPr>
              <a:t>receptory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dotykowe</a:t>
            </a:r>
            <a:r>
              <a:rPr lang="en-US" sz="1200" strike="noStrike" dirty="0">
                <a:solidFill>
                  <a:srgbClr val="000000"/>
                </a:solidFill>
                <a:latin typeface="Times New Roman"/>
                <a:ea typeface="Times New Roman"/>
                <a:cs typeface="Times New Roman"/>
                <a:sym typeface="Times New Roman"/>
              </a:rPr>
              <a:t> (z </a:t>
            </a:r>
            <a:r>
              <a:rPr lang="en-US" sz="1200" strike="noStrike" dirty="0" err="1">
                <a:solidFill>
                  <a:srgbClr val="000000"/>
                </a:solidFill>
                <a:latin typeface="Times New Roman"/>
                <a:ea typeface="Times New Roman"/>
                <a:cs typeface="Times New Roman"/>
                <a:sym typeface="Times New Roman"/>
              </a:rPr>
              <a:t>dwoma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rodzajami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zakończeń</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nerwowych</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ciałek</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Grandry’ego</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ciałek</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Herbsta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które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łączą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się</a:t>
            </a:r>
            <a:r>
              <a:rPr lang="en-US" sz="1200" strike="noStrike" dirty="0">
                <a:solidFill>
                  <a:srgbClr val="000000"/>
                </a:solidFill>
                <a:latin typeface="Times New Roman"/>
                <a:ea typeface="Times New Roman"/>
                <a:cs typeface="Times New Roman"/>
                <a:sym typeface="Times New Roman"/>
              </a:rPr>
              <a:t> z </a:t>
            </a:r>
            <a:r>
              <a:rPr lang="en-US" sz="1200" strike="noStrike" dirty="0" err="1">
                <a:solidFill>
                  <a:srgbClr val="000000"/>
                </a:solidFill>
                <a:latin typeface="Times New Roman"/>
                <a:ea typeface="Times New Roman"/>
                <a:cs typeface="Times New Roman"/>
                <a:sym typeface="Times New Roman"/>
              </a:rPr>
              <a:t>mózgiem</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pośrednictwem</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sieci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nerwów</a:t>
            </a:r>
            <a:r>
              <a:rPr lang="en-US" sz="1200" strike="noStrike" dirty="0">
                <a:solidFill>
                  <a:srgbClr val="000000"/>
                </a:solidFill>
                <a:latin typeface="Times New Roman"/>
                <a:ea typeface="Times New Roman"/>
                <a:cs typeface="Times New Roman"/>
                <a:sym typeface="Times New Roman"/>
              </a:rPr>
              <a:t>. W </a:t>
            </a:r>
            <a:r>
              <a:rPr lang="en-US" sz="1200" strike="noStrike" dirty="0" err="1">
                <a:solidFill>
                  <a:srgbClr val="000000"/>
                </a:solidFill>
                <a:latin typeface="Times New Roman"/>
                <a:ea typeface="Times New Roman"/>
                <a:cs typeface="Times New Roman"/>
                <a:sym typeface="Times New Roman"/>
              </a:rPr>
              <a:t>innych</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częściach</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dzioba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wewnątrz</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zewnątrz</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również</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znajduje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się</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wiele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ciałek</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Herbsta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Grandry’ego</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są</a:t>
            </a:r>
            <a:r>
              <a:rPr lang="en-US" sz="1200" strike="noStrike" dirty="0">
                <a:solidFill>
                  <a:srgbClr val="000000"/>
                </a:solidFill>
                <a:latin typeface="Times New Roman"/>
                <a:ea typeface="Times New Roman"/>
                <a:cs typeface="Times New Roman"/>
                <a:sym typeface="Times New Roman"/>
              </a:rPr>
              <a:t> one </a:t>
            </a:r>
            <a:r>
              <a:rPr lang="en-US" sz="1200" strike="noStrike" dirty="0" err="1">
                <a:solidFill>
                  <a:srgbClr val="000000"/>
                </a:solidFill>
                <a:latin typeface="Times New Roman"/>
                <a:ea typeface="Times New Roman"/>
                <a:cs typeface="Times New Roman"/>
                <a:sym typeface="Times New Roman"/>
              </a:rPr>
              <a:t>jednak</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tak</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gęsto</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upakowane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Dzięki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nim</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blaszkodziobe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są</a:t>
            </a:r>
            <a:r>
              <a:rPr lang="en-US" sz="1200" strike="noStrike" dirty="0">
                <a:solidFill>
                  <a:srgbClr val="000000"/>
                </a:solidFill>
                <a:latin typeface="Times New Roman"/>
                <a:ea typeface="Times New Roman"/>
                <a:cs typeface="Times New Roman"/>
                <a:sym typeface="Times New Roman"/>
              </a:rPr>
              <a:t> w </a:t>
            </a:r>
            <a:r>
              <a:rPr lang="en-US" sz="1200" strike="noStrike" dirty="0" err="1">
                <a:solidFill>
                  <a:srgbClr val="000000"/>
                </a:solidFill>
                <a:latin typeface="Times New Roman"/>
                <a:ea typeface="Times New Roman"/>
                <a:cs typeface="Times New Roman"/>
                <a:sym typeface="Times New Roman"/>
              </a:rPr>
              <a:t>stanie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precyzyjnie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odróżnić</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nawet</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gdy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widza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pożywienia</a:t>
            </a:r>
            <a:r>
              <a:rPr lang="en-US" sz="1200" strike="noStrike" dirty="0">
                <a:solidFill>
                  <a:srgbClr val="000000"/>
                </a:solidFill>
                <a:latin typeface="Times New Roman"/>
                <a:ea typeface="Times New Roman"/>
                <a:cs typeface="Times New Roman"/>
                <a:sym typeface="Times New Roman"/>
              </a:rPr>
              <a:t>, co </a:t>
            </a:r>
            <a:r>
              <a:rPr lang="en-US" sz="1200" strike="noStrike" dirty="0" err="1">
                <a:solidFill>
                  <a:srgbClr val="000000"/>
                </a:solidFill>
                <a:latin typeface="Times New Roman"/>
                <a:ea typeface="Times New Roman"/>
                <a:cs typeface="Times New Roman"/>
                <a:sym typeface="Times New Roman"/>
              </a:rPr>
              <a:t>nadaje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się</a:t>
            </a:r>
            <a:r>
              <a:rPr lang="en-US" sz="1200" strike="noStrike" dirty="0">
                <a:solidFill>
                  <a:srgbClr val="000000"/>
                </a:solidFill>
                <a:latin typeface="Times New Roman"/>
                <a:ea typeface="Times New Roman"/>
                <a:cs typeface="Times New Roman"/>
                <a:sym typeface="Times New Roman"/>
              </a:rPr>
              <a:t> do </a:t>
            </a:r>
            <a:r>
              <a:rPr lang="en-US" sz="1200" strike="noStrike" dirty="0" err="1">
                <a:solidFill>
                  <a:srgbClr val="000000"/>
                </a:solidFill>
                <a:latin typeface="Times New Roman"/>
                <a:ea typeface="Times New Roman"/>
                <a:cs typeface="Times New Roman"/>
                <a:sym typeface="Times New Roman"/>
              </a:rPr>
              <a:t>jedzenia</a:t>
            </a:r>
            <a:r>
              <a:rPr lang="en-US" sz="1200" strike="noStrike" dirty="0">
                <a:solidFill>
                  <a:srgbClr val="000000"/>
                </a:solidFill>
                <a:latin typeface="Times New Roman"/>
                <a:ea typeface="Times New Roman"/>
                <a:cs typeface="Times New Roman"/>
                <a:sym typeface="Times New Roman"/>
              </a:rPr>
              <a:t>, a co do </a:t>
            </a:r>
            <a:r>
              <a:rPr lang="en-US" sz="1200" strike="noStrike" dirty="0" err="1">
                <a:solidFill>
                  <a:srgbClr val="000000"/>
                </a:solidFill>
                <a:latin typeface="Times New Roman"/>
                <a:ea typeface="Times New Roman"/>
                <a:cs typeface="Times New Roman"/>
                <a:sym typeface="Times New Roman"/>
              </a:rPr>
              <a:t>odrzucenia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Czy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zatem</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krzyżówka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dałaby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radę</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oddzielić</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żwir</a:t>
            </a:r>
            <a:r>
              <a:rPr lang="en-US" sz="1200" strike="noStrike" dirty="0">
                <a:solidFill>
                  <a:srgbClr val="000000"/>
                </a:solidFill>
                <a:latin typeface="Times New Roman"/>
                <a:ea typeface="Times New Roman"/>
                <a:cs typeface="Times New Roman"/>
                <a:sym typeface="Times New Roman"/>
              </a:rPr>
              <a:t> od </a:t>
            </a:r>
            <a:r>
              <a:rPr lang="en-US" sz="1200" strike="noStrike" dirty="0" err="1">
                <a:solidFill>
                  <a:srgbClr val="000000"/>
                </a:solidFill>
                <a:latin typeface="Times New Roman"/>
                <a:ea typeface="Times New Roman"/>
                <a:cs typeface="Times New Roman"/>
                <a:sym typeface="Times New Roman"/>
              </a:rPr>
              <a:t>musli</a:t>
            </a:r>
            <a:r>
              <a:rPr lang="en-US" sz="1200" strike="noStrike" dirty="0">
                <a:solidFill>
                  <a:srgbClr val="000000"/>
                </a:solidFill>
                <a:latin typeface="Times New Roman"/>
                <a:ea typeface="Times New Roman"/>
                <a:cs typeface="Times New Roman"/>
                <a:sym typeface="Times New Roman"/>
              </a:rPr>
              <a:t>.</a:t>
            </a:r>
            <a:endParaRPr sz="1200" strike="noStrike" dirty="0">
              <a:latin typeface="Times New Roman"/>
              <a:ea typeface="Times New Roman"/>
              <a:cs typeface="Times New Roman"/>
              <a:sym typeface="Times New Roman"/>
            </a:endParaRPr>
          </a:p>
        </p:txBody>
      </p:sp>
      <p:sp>
        <p:nvSpPr>
          <p:cNvPr id="368" name="Google Shape;368;p11:notes"/>
          <p:cNvSpPr txBox="1"/>
          <p:nvPr/>
        </p:nvSpPr>
        <p:spPr>
          <a:xfrm>
            <a:off x="3884760" y="8685360"/>
            <a:ext cx="2971440" cy="45828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latin typeface="Times New Roman"/>
              <a:ea typeface="Times New Roman"/>
              <a:cs typeface="Times New Roman"/>
              <a:sym typeface="Times New Roman"/>
            </a:endParaRPr>
          </a:p>
        </p:txBody>
      </p:sp>
    </p:spTree>
    <p:extLst>
      <p:ext uri="{BB962C8B-B14F-4D97-AF65-F5344CB8AC3E}">
        <p14:creationId xmlns:p14="http://schemas.microsoft.com/office/powerpoint/2010/main" val="2196596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35D76F94-9F6F-46A0-89DC-20FC52499E9D}" type="datetimeFigureOut">
              <a:rPr lang="pl-PL" smtClean="0"/>
              <a:t>26.09.2024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70B504A-EB85-439F-B1A6-21C60C6C980F}" type="slidenum">
              <a:rPr lang="pl-PL" smtClean="0"/>
              <a:t>‹#›</a:t>
            </a:fld>
            <a:endParaRPr lang="pl-PL"/>
          </a:p>
        </p:txBody>
      </p:sp>
    </p:spTree>
    <p:extLst>
      <p:ext uri="{BB962C8B-B14F-4D97-AF65-F5344CB8AC3E}">
        <p14:creationId xmlns:p14="http://schemas.microsoft.com/office/powerpoint/2010/main" val="343528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35D76F94-9F6F-46A0-89DC-20FC52499E9D}" type="datetimeFigureOut">
              <a:rPr lang="pl-PL" smtClean="0"/>
              <a:t>26.09.2024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70B504A-EB85-439F-B1A6-21C60C6C980F}" type="slidenum">
              <a:rPr lang="pl-PL" smtClean="0"/>
              <a:t>‹#›</a:t>
            </a:fld>
            <a:endParaRPr lang="pl-PL"/>
          </a:p>
        </p:txBody>
      </p:sp>
    </p:spTree>
    <p:extLst>
      <p:ext uri="{BB962C8B-B14F-4D97-AF65-F5344CB8AC3E}">
        <p14:creationId xmlns:p14="http://schemas.microsoft.com/office/powerpoint/2010/main" val="2838958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35D76F94-9F6F-46A0-89DC-20FC52499E9D}" type="datetimeFigureOut">
              <a:rPr lang="pl-PL" smtClean="0"/>
              <a:t>26.09.2024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70B504A-EB85-439F-B1A6-21C60C6C980F}" type="slidenum">
              <a:rPr lang="pl-PL" smtClean="0"/>
              <a:t>‹#›</a:t>
            </a:fld>
            <a:endParaRPr lang="pl-PL"/>
          </a:p>
        </p:txBody>
      </p:sp>
    </p:spTree>
    <p:extLst>
      <p:ext uri="{BB962C8B-B14F-4D97-AF65-F5344CB8AC3E}">
        <p14:creationId xmlns:p14="http://schemas.microsoft.com/office/powerpoint/2010/main" val="4222492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63"/>
        <p:cNvGrpSpPr/>
        <p:nvPr/>
      </p:nvGrpSpPr>
      <p:grpSpPr>
        <a:xfrm>
          <a:off x="0" y="0"/>
          <a:ext cx="0" cy="0"/>
          <a:chOff x="0" y="0"/>
          <a:chExt cx="0" cy="0"/>
        </a:xfrm>
      </p:grpSpPr>
    </p:spTree>
    <p:extLst>
      <p:ext uri="{BB962C8B-B14F-4D97-AF65-F5344CB8AC3E}">
        <p14:creationId xmlns:p14="http://schemas.microsoft.com/office/powerpoint/2010/main" val="1704371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type="obj">
  <p:cSld name="Title, Content">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609562" y="273423"/>
            <a:ext cx="10971249" cy="1144195"/>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5"/>
          <p:cNvSpPr txBox="1">
            <a:spLocks noGrp="1"/>
          </p:cNvSpPr>
          <p:nvPr>
            <p:ph type="body" idx="1"/>
          </p:nvPr>
        </p:nvSpPr>
        <p:spPr>
          <a:xfrm>
            <a:off x="609562" y="1604399"/>
            <a:ext cx="10971249" cy="397638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5112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2 Content" type="twoObj">
  <p:cSld name="Title, 2 Content">
    <p:spTree>
      <p:nvGrpSpPr>
        <p:cNvPr id="1" name="Shape 70"/>
        <p:cNvGrpSpPr/>
        <p:nvPr/>
      </p:nvGrpSpPr>
      <p:grpSpPr>
        <a:xfrm>
          <a:off x="0" y="0"/>
          <a:ext cx="0" cy="0"/>
          <a:chOff x="0" y="0"/>
          <a:chExt cx="0" cy="0"/>
        </a:xfrm>
      </p:grpSpPr>
      <p:sp>
        <p:nvSpPr>
          <p:cNvPr id="71" name="Google Shape;71;p36"/>
          <p:cNvSpPr txBox="1">
            <a:spLocks noGrp="1"/>
          </p:cNvSpPr>
          <p:nvPr>
            <p:ph type="title"/>
          </p:nvPr>
        </p:nvSpPr>
        <p:spPr>
          <a:xfrm>
            <a:off x="609562" y="273423"/>
            <a:ext cx="10971249" cy="1144195"/>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36"/>
          <p:cNvSpPr txBox="1">
            <a:spLocks noGrp="1"/>
          </p:cNvSpPr>
          <p:nvPr>
            <p:ph type="body" idx="1"/>
          </p:nvPr>
        </p:nvSpPr>
        <p:spPr>
          <a:xfrm>
            <a:off x="609562" y="1604399"/>
            <a:ext cx="5353698" cy="397638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
        <p:nvSpPr>
          <p:cNvPr id="73" name="Google Shape;73;p36"/>
          <p:cNvSpPr txBox="1">
            <a:spLocks noGrp="1"/>
          </p:cNvSpPr>
          <p:nvPr>
            <p:ph type="body" idx="2"/>
          </p:nvPr>
        </p:nvSpPr>
        <p:spPr>
          <a:xfrm>
            <a:off x="6231467" y="1604399"/>
            <a:ext cx="5353698" cy="397638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19050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4"/>
        <p:cNvGrpSpPr/>
        <p:nvPr/>
      </p:nvGrpSpPr>
      <p:grpSpPr>
        <a:xfrm>
          <a:off x="0" y="0"/>
          <a:ext cx="0" cy="0"/>
          <a:chOff x="0" y="0"/>
          <a:chExt cx="0" cy="0"/>
        </a:xfrm>
      </p:grpSpPr>
      <p:sp>
        <p:nvSpPr>
          <p:cNvPr id="75" name="Google Shape;75;p37"/>
          <p:cNvSpPr txBox="1">
            <a:spLocks noGrp="1"/>
          </p:cNvSpPr>
          <p:nvPr>
            <p:ph type="title"/>
          </p:nvPr>
        </p:nvSpPr>
        <p:spPr>
          <a:xfrm>
            <a:off x="609562" y="273423"/>
            <a:ext cx="10971249" cy="1144195"/>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301801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entered Text" type="objOnly">
  <p:cSld name="Centered Text">
    <p:spTree>
      <p:nvGrpSpPr>
        <p:cNvPr id="1" name="Shape 76"/>
        <p:cNvGrpSpPr/>
        <p:nvPr/>
      </p:nvGrpSpPr>
      <p:grpSpPr>
        <a:xfrm>
          <a:off x="0" y="0"/>
          <a:ext cx="0" cy="0"/>
          <a:chOff x="0" y="0"/>
          <a:chExt cx="0" cy="0"/>
        </a:xfrm>
      </p:grpSpPr>
      <p:sp>
        <p:nvSpPr>
          <p:cNvPr id="77" name="Google Shape;77;p38"/>
          <p:cNvSpPr txBox="1">
            <a:spLocks noGrp="1"/>
          </p:cNvSpPr>
          <p:nvPr>
            <p:ph type="subTitle" idx="1"/>
          </p:nvPr>
        </p:nvSpPr>
        <p:spPr>
          <a:xfrm>
            <a:off x="609562" y="273422"/>
            <a:ext cx="10971249" cy="5305183"/>
          </a:xfrm>
          <a:prstGeom prst="rect">
            <a:avLst/>
          </a:prstGeom>
          <a:noFill/>
          <a:ln>
            <a:noFill/>
          </a:ln>
        </p:spPr>
        <p:txBody>
          <a:bodyPr spcFirstLastPara="1" wrap="square" lIns="0" tIns="0" rIns="0" bIns="0" anchor="ctr" anchorCtr="0">
            <a:noAutofit/>
          </a:bodyPr>
          <a:lstStyle>
            <a:lvl1pPr lvl="0" algn="l">
              <a:lnSpc>
                <a:spcPct val="90000"/>
              </a:lnSpc>
              <a:spcBef>
                <a:spcPts val="1209"/>
              </a:spcBef>
              <a:spcAft>
                <a:spcPts val="0"/>
              </a:spcAft>
              <a:buClr>
                <a:schemeClr val="dk1"/>
              </a:buClr>
              <a:buSzPts val="1800"/>
              <a:buChar char="•"/>
              <a:defRPr/>
            </a:lvl1pPr>
            <a:lvl2pPr lvl="1" algn="l">
              <a:lnSpc>
                <a:spcPct val="90000"/>
              </a:lnSpc>
              <a:spcBef>
                <a:spcPts val="605"/>
              </a:spcBef>
              <a:spcAft>
                <a:spcPts val="0"/>
              </a:spcAft>
              <a:buClr>
                <a:schemeClr val="dk1"/>
              </a:buClr>
              <a:buSzPts val="1800"/>
              <a:buChar char="•"/>
              <a:defRPr/>
            </a:lvl2pPr>
            <a:lvl3pPr lvl="2" algn="l">
              <a:lnSpc>
                <a:spcPct val="90000"/>
              </a:lnSpc>
              <a:spcBef>
                <a:spcPts val="605"/>
              </a:spcBef>
              <a:spcAft>
                <a:spcPts val="0"/>
              </a:spcAft>
              <a:buClr>
                <a:schemeClr val="dk1"/>
              </a:buClr>
              <a:buSzPts val="1800"/>
              <a:buChar char="•"/>
              <a:defRPr/>
            </a:lvl3pPr>
            <a:lvl4pPr lvl="3" algn="l">
              <a:lnSpc>
                <a:spcPct val="90000"/>
              </a:lnSpc>
              <a:spcBef>
                <a:spcPts val="605"/>
              </a:spcBef>
              <a:spcAft>
                <a:spcPts val="0"/>
              </a:spcAft>
              <a:buClr>
                <a:schemeClr val="dk1"/>
              </a:buClr>
              <a:buSzPts val="1800"/>
              <a:buChar char="•"/>
              <a:defRPr/>
            </a:lvl4pPr>
            <a:lvl5pPr lvl="4" algn="l">
              <a:lnSpc>
                <a:spcPct val="90000"/>
              </a:lnSpc>
              <a:spcBef>
                <a:spcPts val="605"/>
              </a:spcBef>
              <a:spcAft>
                <a:spcPts val="0"/>
              </a:spcAft>
              <a:buClr>
                <a:schemeClr val="dk1"/>
              </a:buClr>
              <a:buSzPts val="1800"/>
              <a:buChar char="•"/>
              <a:defRPr/>
            </a:lvl5pPr>
            <a:lvl6pPr lvl="5" algn="l">
              <a:lnSpc>
                <a:spcPct val="90000"/>
              </a:lnSpc>
              <a:spcBef>
                <a:spcPts val="605"/>
              </a:spcBef>
              <a:spcAft>
                <a:spcPts val="0"/>
              </a:spcAft>
              <a:buClr>
                <a:schemeClr val="dk1"/>
              </a:buClr>
              <a:buSzPts val="1800"/>
              <a:buChar char="•"/>
              <a:defRPr/>
            </a:lvl6pPr>
            <a:lvl7pPr lvl="6" algn="l">
              <a:lnSpc>
                <a:spcPct val="90000"/>
              </a:lnSpc>
              <a:spcBef>
                <a:spcPts val="605"/>
              </a:spcBef>
              <a:spcAft>
                <a:spcPts val="0"/>
              </a:spcAft>
              <a:buClr>
                <a:schemeClr val="dk1"/>
              </a:buClr>
              <a:buSzPts val="1800"/>
              <a:buChar char="•"/>
              <a:defRPr/>
            </a:lvl7pPr>
            <a:lvl8pPr lvl="7" algn="l">
              <a:lnSpc>
                <a:spcPct val="90000"/>
              </a:lnSpc>
              <a:spcBef>
                <a:spcPts val="605"/>
              </a:spcBef>
              <a:spcAft>
                <a:spcPts val="0"/>
              </a:spcAft>
              <a:buClr>
                <a:schemeClr val="dk1"/>
              </a:buClr>
              <a:buSzPts val="1800"/>
              <a:buChar char="•"/>
              <a:defRPr/>
            </a:lvl8pPr>
            <a:lvl9pPr lvl="8" algn="l">
              <a:lnSpc>
                <a:spcPct val="90000"/>
              </a:lnSpc>
              <a:spcBef>
                <a:spcPts val="60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118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itle, 2 Content and Conten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a:off x="609562" y="273423"/>
            <a:ext cx="10971249" cy="1144195"/>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9"/>
          <p:cNvSpPr txBox="1">
            <a:spLocks noGrp="1"/>
          </p:cNvSpPr>
          <p:nvPr>
            <p:ph type="body" idx="1"/>
          </p:nvPr>
        </p:nvSpPr>
        <p:spPr>
          <a:xfrm>
            <a:off x="609562" y="1604399"/>
            <a:ext cx="5353698"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
        <p:nvSpPr>
          <p:cNvPr id="81" name="Google Shape;81;p39"/>
          <p:cNvSpPr txBox="1">
            <a:spLocks noGrp="1"/>
          </p:cNvSpPr>
          <p:nvPr>
            <p:ph type="body" idx="2"/>
          </p:nvPr>
        </p:nvSpPr>
        <p:spPr>
          <a:xfrm>
            <a:off x="6231467" y="1604399"/>
            <a:ext cx="5353698" cy="397638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
        <p:nvSpPr>
          <p:cNvPr id="82" name="Google Shape;82;p39"/>
          <p:cNvSpPr txBox="1">
            <a:spLocks noGrp="1"/>
          </p:cNvSpPr>
          <p:nvPr>
            <p:ph type="body" idx="3"/>
          </p:nvPr>
        </p:nvSpPr>
        <p:spPr>
          <a:xfrm>
            <a:off x="609562" y="3681627"/>
            <a:ext cx="5353698"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3160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Title Content and 2 Content">
    <p:spTree>
      <p:nvGrpSpPr>
        <p:cNvPr id="1" name="Shape 83"/>
        <p:cNvGrpSpPr/>
        <p:nvPr/>
      </p:nvGrpSpPr>
      <p:grpSpPr>
        <a:xfrm>
          <a:off x="0" y="0"/>
          <a:ext cx="0" cy="0"/>
          <a:chOff x="0" y="0"/>
          <a:chExt cx="0" cy="0"/>
        </a:xfrm>
      </p:grpSpPr>
      <p:sp>
        <p:nvSpPr>
          <p:cNvPr id="84" name="Google Shape;84;p40"/>
          <p:cNvSpPr txBox="1">
            <a:spLocks noGrp="1"/>
          </p:cNvSpPr>
          <p:nvPr>
            <p:ph type="title"/>
          </p:nvPr>
        </p:nvSpPr>
        <p:spPr>
          <a:xfrm>
            <a:off x="609562" y="273423"/>
            <a:ext cx="10971249" cy="1144195"/>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40"/>
          <p:cNvSpPr txBox="1">
            <a:spLocks noGrp="1"/>
          </p:cNvSpPr>
          <p:nvPr>
            <p:ph type="body" idx="1"/>
          </p:nvPr>
        </p:nvSpPr>
        <p:spPr>
          <a:xfrm>
            <a:off x="609562" y="1604399"/>
            <a:ext cx="5353698" cy="397638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
        <p:nvSpPr>
          <p:cNvPr id="86" name="Google Shape;86;p40"/>
          <p:cNvSpPr txBox="1">
            <a:spLocks noGrp="1"/>
          </p:cNvSpPr>
          <p:nvPr>
            <p:ph type="body" idx="2"/>
          </p:nvPr>
        </p:nvSpPr>
        <p:spPr>
          <a:xfrm>
            <a:off x="6231467" y="1604399"/>
            <a:ext cx="5353698"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
        <p:nvSpPr>
          <p:cNvPr id="87" name="Google Shape;87;p40"/>
          <p:cNvSpPr txBox="1">
            <a:spLocks noGrp="1"/>
          </p:cNvSpPr>
          <p:nvPr>
            <p:ph type="body" idx="3"/>
          </p:nvPr>
        </p:nvSpPr>
        <p:spPr>
          <a:xfrm>
            <a:off x="6231467" y="3681627"/>
            <a:ext cx="5353698"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37836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itle, 2 Content over Content">
    <p:spTree>
      <p:nvGrpSpPr>
        <p:cNvPr id="1" name="Shape 88"/>
        <p:cNvGrpSpPr/>
        <p:nvPr/>
      </p:nvGrpSpPr>
      <p:grpSpPr>
        <a:xfrm>
          <a:off x="0" y="0"/>
          <a:ext cx="0" cy="0"/>
          <a:chOff x="0" y="0"/>
          <a:chExt cx="0" cy="0"/>
        </a:xfrm>
      </p:grpSpPr>
      <p:sp>
        <p:nvSpPr>
          <p:cNvPr id="89" name="Google Shape;89;p41"/>
          <p:cNvSpPr txBox="1">
            <a:spLocks noGrp="1"/>
          </p:cNvSpPr>
          <p:nvPr>
            <p:ph type="title"/>
          </p:nvPr>
        </p:nvSpPr>
        <p:spPr>
          <a:xfrm>
            <a:off x="609562" y="273423"/>
            <a:ext cx="10971249" cy="1144195"/>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41"/>
          <p:cNvSpPr txBox="1">
            <a:spLocks noGrp="1"/>
          </p:cNvSpPr>
          <p:nvPr>
            <p:ph type="body" idx="1"/>
          </p:nvPr>
        </p:nvSpPr>
        <p:spPr>
          <a:xfrm>
            <a:off x="609562" y="1604399"/>
            <a:ext cx="5353698"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
        <p:nvSpPr>
          <p:cNvPr id="91" name="Google Shape;91;p41"/>
          <p:cNvSpPr txBox="1">
            <a:spLocks noGrp="1"/>
          </p:cNvSpPr>
          <p:nvPr>
            <p:ph type="body" idx="2"/>
          </p:nvPr>
        </p:nvSpPr>
        <p:spPr>
          <a:xfrm>
            <a:off x="6231467" y="1604399"/>
            <a:ext cx="5353698"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
        <p:nvSpPr>
          <p:cNvPr id="92" name="Google Shape;92;p41"/>
          <p:cNvSpPr txBox="1">
            <a:spLocks noGrp="1"/>
          </p:cNvSpPr>
          <p:nvPr>
            <p:ph type="body" idx="3"/>
          </p:nvPr>
        </p:nvSpPr>
        <p:spPr>
          <a:xfrm>
            <a:off x="609562" y="3681627"/>
            <a:ext cx="10971249"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58750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35D76F94-9F6F-46A0-89DC-20FC52499E9D}" type="datetimeFigureOut">
              <a:rPr lang="pl-PL" smtClean="0"/>
              <a:t>26.09.2024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70B504A-EB85-439F-B1A6-21C60C6C980F}" type="slidenum">
              <a:rPr lang="pl-PL" smtClean="0"/>
              <a:t>‹#›</a:t>
            </a:fld>
            <a:endParaRPr lang="pl-PL"/>
          </a:p>
        </p:txBody>
      </p:sp>
    </p:spTree>
    <p:extLst>
      <p:ext uri="{BB962C8B-B14F-4D97-AF65-F5344CB8AC3E}">
        <p14:creationId xmlns:p14="http://schemas.microsoft.com/office/powerpoint/2010/main" val="2935242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Title, Content over Content">
    <p:spTree>
      <p:nvGrpSpPr>
        <p:cNvPr id="1" name="Shape 93"/>
        <p:cNvGrpSpPr/>
        <p:nvPr/>
      </p:nvGrpSpPr>
      <p:grpSpPr>
        <a:xfrm>
          <a:off x="0" y="0"/>
          <a:ext cx="0" cy="0"/>
          <a:chOff x="0" y="0"/>
          <a:chExt cx="0" cy="0"/>
        </a:xfrm>
      </p:grpSpPr>
      <p:sp>
        <p:nvSpPr>
          <p:cNvPr id="94" name="Google Shape;94;p42"/>
          <p:cNvSpPr txBox="1">
            <a:spLocks noGrp="1"/>
          </p:cNvSpPr>
          <p:nvPr>
            <p:ph type="title"/>
          </p:nvPr>
        </p:nvSpPr>
        <p:spPr>
          <a:xfrm>
            <a:off x="609562" y="273423"/>
            <a:ext cx="10971249" cy="1144195"/>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42"/>
          <p:cNvSpPr txBox="1">
            <a:spLocks noGrp="1"/>
          </p:cNvSpPr>
          <p:nvPr>
            <p:ph type="body" idx="1"/>
          </p:nvPr>
        </p:nvSpPr>
        <p:spPr>
          <a:xfrm>
            <a:off x="609562" y="1604399"/>
            <a:ext cx="10971249"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
        <p:nvSpPr>
          <p:cNvPr id="96" name="Google Shape;96;p42"/>
          <p:cNvSpPr txBox="1">
            <a:spLocks noGrp="1"/>
          </p:cNvSpPr>
          <p:nvPr>
            <p:ph type="body" idx="2"/>
          </p:nvPr>
        </p:nvSpPr>
        <p:spPr>
          <a:xfrm>
            <a:off x="609562" y="3681627"/>
            <a:ext cx="10971249"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11242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4 Content" type="fourObj">
  <p:cSld name="Title, 4 Content">
    <p:spTree>
      <p:nvGrpSpPr>
        <p:cNvPr id="1" name="Shape 97"/>
        <p:cNvGrpSpPr/>
        <p:nvPr/>
      </p:nvGrpSpPr>
      <p:grpSpPr>
        <a:xfrm>
          <a:off x="0" y="0"/>
          <a:ext cx="0" cy="0"/>
          <a:chOff x="0" y="0"/>
          <a:chExt cx="0" cy="0"/>
        </a:xfrm>
      </p:grpSpPr>
      <p:sp>
        <p:nvSpPr>
          <p:cNvPr id="98" name="Google Shape;98;p43"/>
          <p:cNvSpPr txBox="1">
            <a:spLocks noGrp="1"/>
          </p:cNvSpPr>
          <p:nvPr>
            <p:ph type="title"/>
          </p:nvPr>
        </p:nvSpPr>
        <p:spPr>
          <a:xfrm>
            <a:off x="609562" y="273423"/>
            <a:ext cx="10971249" cy="1144195"/>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43"/>
          <p:cNvSpPr txBox="1">
            <a:spLocks noGrp="1"/>
          </p:cNvSpPr>
          <p:nvPr>
            <p:ph type="body" idx="1"/>
          </p:nvPr>
        </p:nvSpPr>
        <p:spPr>
          <a:xfrm>
            <a:off x="609562" y="1604399"/>
            <a:ext cx="5353698"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
        <p:nvSpPr>
          <p:cNvPr id="100" name="Google Shape;100;p43"/>
          <p:cNvSpPr txBox="1">
            <a:spLocks noGrp="1"/>
          </p:cNvSpPr>
          <p:nvPr>
            <p:ph type="body" idx="2"/>
          </p:nvPr>
        </p:nvSpPr>
        <p:spPr>
          <a:xfrm>
            <a:off x="6231467" y="1604399"/>
            <a:ext cx="5353698"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
        <p:nvSpPr>
          <p:cNvPr id="101" name="Google Shape;101;p43"/>
          <p:cNvSpPr txBox="1">
            <a:spLocks noGrp="1"/>
          </p:cNvSpPr>
          <p:nvPr>
            <p:ph type="body" idx="3"/>
          </p:nvPr>
        </p:nvSpPr>
        <p:spPr>
          <a:xfrm>
            <a:off x="609562" y="3681627"/>
            <a:ext cx="5353698"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
        <p:nvSpPr>
          <p:cNvPr id="102" name="Google Shape;102;p43"/>
          <p:cNvSpPr txBox="1">
            <a:spLocks noGrp="1"/>
          </p:cNvSpPr>
          <p:nvPr>
            <p:ph type="body" idx="4"/>
          </p:nvPr>
        </p:nvSpPr>
        <p:spPr>
          <a:xfrm>
            <a:off x="6231467" y="3681627"/>
            <a:ext cx="5353698"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049959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03"/>
        <p:cNvGrpSpPr/>
        <p:nvPr/>
      </p:nvGrpSpPr>
      <p:grpSpPr>
        <a:xfrm>
          <a:off x="0" y="0"/>
          <a:ext cx="0" cy="0"/>
          <a:chOff x="0" y="0"/>
          <a:chExt cx="0" cy="0"/>
        </a:xfrm>
      </p:grpSpPr>
      <p:sp>
        <p:nvSpPr>
          <p:cNvPr id="104" name="Google Shape;104;p44"/>
          <p:cNvSpPr txBox="1">
            <a:spLocks noGrp="1"/>
          </p:cNvSpPr>
          <p:nvPr>
            <p:ph type="title"/>
          </p:nvPr>
        </p:nvSpPr>
        <p:spPr>
          <a:xfrm>
            <a:off x="609562" y="273423"/>
            <a:ext cx="10971249" cy="1144195"/>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44"/>
          <p:cNvSpPr txBox="1">
            <a:spLocks noGrp="1"/>
          </p:cNvSpPr>
          <p:nvPr>
            <p:ph type="body" idx="1"/>
          </p:nvPr>
        </p:nvSpPr>
        <p:spPr>
          <a:xfrm>
            <a:off x="609562" y="1604399"/>
            <a:ext cx="3532413"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
        <p:nvSpPr>
          <p:cNvPr id="106" name="Google Shape;106;p44"/>
          <p:cNvSpPr txBox="1">
            <a:spLocks noGrp="1"/>
          </p:cNvSpPr>
          <p:nvPr>
            <p:ph type="body" idx="2"/>
          </p:nvPr>
        </p:nvSpPr>
        <p:spPr>
          <a:xfrm>
            <a:off x="4319184" y="1604399"/>
            <a:ext cx="3532413"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
        <p:nvSpPr>
          <p:cNvPr id="107" name="Google Shape;107;p44"/>
          <p:cNvSpPr txBox="1">
            <a:spLocks noGrp="1"/>
          </p:cNvSpPr>
          <p:nvPr>
            <p:ph type="body" idx="3"/>
          </p:nvPr>
        </p:nvSpPr>
        <p:spPr>
          <a:xfrm>
            <a:off x="8028370" y="1604399"/>
            <a:ext cx="3532413"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
        <p:nvSpPr>
          <p:cNvPr id="108" name="Google Shape;108;p44"/>
          <p:cNvSpPr txBox="1">
            <a:spLocks noGrp="1"/>
          </p:cNvSpPr>
          <p:nvPr>
            <p:ph type="body" idx="4"/>
          </p:nvPr>
        </p:nvSpPr>
        <p:spPr>
          <a:xfrm>
            <a:off x="609562" y="3681627"/>
            <a:ext cx="3532413"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
        <p:nvSpPr>
          <p:cNvPr id="109" name="Google Shape;109;p44"/>
          <p:cNvSpPr txBox="1">
            <a:spLocks noGrp="1"/>
          </p:cNvSpPr>
          <p:nvPr>
            <p:ph type="body" idx="5"/>
          </p:nvPr>
        </p:nvSpPr>
        <p:spPr>
          <a:xfrm>
            <a:off x="4319184" y="3681627"/>
            <a:ext cx="3532413"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
        <p:nvSpPr>
          <p:cNvPr id="110" name="Google Shape;110;p44"/>
          <p:cNvSpPr txBox="1">
            <a:spLocks noGrp="1"/>
          </p:cNvSpPr>
          <p:nvPr>
            <p:ph type="body" idx="6"/>
          </p:nvPr>
        </p:nvSpPr>
        <p:spPr>
          <a:xfrm>
            <a:off x="8028370" y="3681627"/>
            <a:ext cx="3532413"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03916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42317435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x">
  <p:cSld name="Title Slide">
    <p:spTree>
      <p:nvGrpSpPr>
        <p:cNvPr id="1" name="Shape 70"/>
        <p:cNvGrpSpPr/>
        <p:nvPr/>
      </p:nvGrpSpPr>
      <p:grpSpPr>
        <a:xfrm>
          <a:off x="0" y="0"/>
          <a:ext cx="0" cy="0"/>
          <a:chOff x="0" y="0"/>
          <a:chExt cx="0" cy="0"/>
        </a:xfrm>
      </p:grpSpPr>
      <p:sp>
        <p:nvSpPr>
          <p:cNvPr id="71" name="Google Shape;71;p120"/>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20"/>
          <p:cNvSpPr txBox="1">
            <a:spLocks noGrp="1"/>
          </p:cNvSpPr>
          <p:nvPr>
            <p:ph type="subTitle" idx="1"/>
          </p:nvPr>
        </p:nvSpPr>
        <p:spPr>
          <a:xfrm>
            <a:off x="609480" y="1604520"/>
            <a:ext cx="10972440" cy="397728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42029142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Content" type="obj">
  <p:cSld name="Title, Content">
    <p:spTree>
      <p:nvGrpSpPr>
        <p:cNvPr id="1" name="Shape 73"/>
        <p:cNvGrpSpPr/>
        <p:nvPr/>
      </p:nvGrpSpPr>
      <p:grpSpPr>
        <a:xfrm>
          <a:off x="0" y="0"/>
          <a:ext cx="0" cy="0"/>
          <a:chOff x="0" y="0"/>
          <a:chExt cx="0" cy="0"/>
        </a:xfrm>
      </p:grpSpPr>
      <p:sp>
        <p:nvSpPr>
          <p:cNvPr id="74" name="Google Shape;74;p121"/>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21"/>
          <p:cNvSpPr txBox="1">
            <a:spLocks noGrp="1"/>
          </p:cNvSpPr>
          <p:nvPr>
            <p:ph type="body" idx="1"/>
          </p:nvPr>
        </p:nvSpPr>
        <p:spPr>
          <a:xfrm>
            <a:off x="609480" y="1604520"/>
            <a:ext cx="10972440" cy="39772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30815036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2 Content" type="twoObj">
  <p:cSld name="Title, 2 Content">
    <p:spTree>
      <p:nvGrpSpPr>
        <p:cNvPr id="1" name="Shape 76"/>
        <p:cNvGrpSpPr/>
        <p:nvPr/>
      </p:nvGrpSpPr>
      <p:grpSpPr>
        <a:xfrm>
          <a:off x="0" y="0"/>
          <a:ext cx="0" cy="0"/>
          <a:chOff x="0" y="0"/>
          <a:chExt cx="0" cy="0"/>
        </a:xfrm>
      </p:grpSpPr>
      <p:sp>
        <p:nvSpPr>
          <p:cNvPr id="77" name="Google Shape;77;p122"/>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2"/>
          <p:cNvSpPr txBox="1">
            <a:spLocks noGrp="1"/>
          </p:cNvSpPr>
          <p:nvPr>
            <p:ph type="body" idx="1"/>
          </p:nvPr>
        </p:nvSpPr>
        <p:spPr>
          <a:xfrm>
            <a:off x="609480" y="1604520"/>
            <a:ext cx="5354280" cy="39772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79" name="Google Shape;79;p122"/>
          <p:cNvSpPr txBox="1">
            <a:spLocks noGrp="1"/>
          </p:cNvSpPr>
          <p:nvPr>
            <p:ph type="body" idx="2"/>
          </p:nvPr>
        </p:nvSpPr>
        <p:spPr>
          <a:xfrm>
            <a:off x="6231960" y="1604520"/>
            <a:ext cx="5354280" cy="39772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4262307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0"/>
        <p:cNvGrpSpPr/>
        <p:nvPr/>
      </p:nvGrpSpPr>
      <p:grpSpPr>
        <a:xfrm>
          <a:off x="0" y="0"/>
          <a:ext cx="0" cy="0"/>
          <a:chOff x="0" y="0"/>
          <a:chExt cx="0" cy="0"/>
        </a:xfrm>
      </p:grpSpPr>
      <p:sp>
        <p:nvSpPr>
          <p:cNvPr id="81" name="Google Shape;81;p123"/>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936359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entered Text" type="objOnly">
  <p:cSld name="Centered Text">
    <p:spTree>
      <p:nvGrpSpPr>
        <p:cNvPr id="1" name="Shape 82"/>
        <p:cNvGrpSpPr/>
        <p:nvPr/>
      </p:nvGrpSpPr>
      <p:grpSpPr>
        <a:xfrm>
          <a:off x="0" y="0"/>
          <a:ext cx="0" cy="0"/>
          <a:chOff x="0" y="0"/>
          <a:chExt cx="0" cy="0"/>
        </a:xfrm>
      </p:grpSpPr>
      <p:sp>
        <p:nvSpPr>
          <p:cNvPr id="83" name="Google Shape;83;p124"/>
          <p:cNvSpPr txBox="1">
            <a:spLocks noGrp="1"/>
          </p:cNvSpPr>
          <p:nvPr>
            <p:ph type="subTitle" idx="1"/>
          </p:nvPr>
        </p:nvSpPr>
        <p:spPr>
          <a:xfrm>
            <a:off x="609480" y="273600"/>
            <a:ext cx="10972440" cy="530784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4095681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itle, 2 Content and Content">
    <p:spTree>
      <p:nvGrpSpPr>
        <p:cNvPr id="1" name="Shape 84"/>
        <p:cNvGrpSpPr/>
        <p:nvPr/>
      </p:nvGrpSpPr>
      <p:grpSpPr>
        <a:xfrm>
          <a:off x="0" y="0"/>
          <a:ext cx="0" cy="0"/>
          <a:chOff x="0" y="0"/>
          <a:chExt cx="0" cy="0"/>
        </a:xfrm>
      </p:grpSpPr>
      <p:sp>
        <p:nvSpPr>
          <p:cNvPr id="85" name="Google Shape;85;p125"/>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25"/>
          <p:cNvSpPr txBox="1">
            <a:spLocks noGrp="1"/>
          </p:cNvSpPr>
          <p:nvPr>
            <p:ph type="body" idx="1"/>
          </p:nvPr>
        </p:nvSpPr>
        <p:spPr>
          <a:xfrm>
            <a:off x="609480" y="160452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7" name="Google Shape;87;p125"/>
          <p:cNvSpPr txBox="1">
            <a:spLocks noGrp="1"/>
          </p:cNvSpPr>
          <p:nvPr>
            <p:ph type="body" idx="2"/>
          </p:nvPr>
        </p:nvSpPr>
        <p:spPr>
          <a:xfrm>
            <a:off x="6231960" y="1604520"/>
            <a:ext cx="5354280" cy="39772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8" name="Google Shape;88;p125"/>
          <p:cNvSpPr txBox="1">
            <a:spLocks noGrp="1"/>
          </p:cNvSpPr>
          <p:nvPr>
            <p:ph type="body" idx="3"/>
          </p:nvPr>
        </p:nvSpPr>
        <p:spPr>
          <a:xfrm>
            <a:off x="609480" y="368208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2345799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Edytuj style wzorca tekstu</a:t>
            </a:r>
          </a:p>
        </p:txBody>
      </p:sp>
      <p:sp>
        <p:nvSpPr>
          <p:cNvPr id="4" name="Symbol zastępczy daty 3"/>
          <p:cNvSpPr>
            <a:spLocks noGrp="1"/>
          </p:cNvSpPr>
          <p:nvPr>
            <p:ph type="dt" sz="half" idx="10"/>
          </p:nvPr>
        </p:nvSpPr>
        <p:spPr/>
        <p:txBody>
          <a:bodyPr/>
          <a:lstStyle/>
          <a:p>
            <a:fld id="{35D76F94-9F6F-46A0-89DC-20FC52499E9D}" type="datetimeFigureOut">
              <a:rPr lang="pl-PL" smtClean="0"/>
              <a:t>26.09.2024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70B504A-EB85-439F-B1A6-21C60C6C980F}" type="slidenum">
              <a:rPr lang="pl-PL" smtClean="0"/>
              <a:t>‹#›</a:t>
            </a:fld>
            <a:endParaRPr lang="pl-PL"/>
          </a:p>
        </p:txBody>
      </p:sp>
    </p:spTree>
    <p:extLst>
      <p:ext uri="{BB962C8B-B14F-4D97-AF65-F5344CB8AC3E}">
        <p14:creationId xmlns:p14="http://schemas.microsoft.com/office/powerpoint/2010/main" val="32639639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Title Content and 2 Content">
    <p:spTree>
      <p:nvGrpSpPr>
        <p:cNvPr id="1" name="Shape 89"/>
        <p:cNvGrpSpPr/>
        <p:nvPr/>
      </p:nvGrpSpPr>
      <p:grpSpPr>
        <a:xfrm>
          <a:off x="0" y="0"/>
          <a:ext cx="0" cy="0"/>
          <a:chOff x="0" y="0"/>
          <a:chExt cx="0" cy="0"/>
        </a:xfrm>
      </p:grpSpPr>
      <p:sp>
        <p:nvSpPr>
          <p:cNvPr id="90" name="Google Shape;90;p126"/>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26"/>
          <p:cNvSpPr txBox="1">
            <a:spLocks noGrp="1"/>
          </p:cNvSpPr>
          <p:nvPr>
            <p:ph type="body" idx="1"/>
          </p:nvPr>
        </p:nvSpPr>
        <p:spPr>
          <a:xfrm>
            <a:off x="609480" y="1604520"/>
            <a:ext cx="5354280" cy="39772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2" name="Google Shape;92;p126"/>
          <p:cNvSpPr txBox="1">
            <a:spLocks noGrp="1"/>
          </p:cNvSpPr>
          <p:nvPr>
            <p:ph type="body" idx="2"/>
          </p:nvPr>
        </p:nvSpPr>
        <p:spPr>
          <a:xfrm>
            <a:off x="6231960" y="160452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3" name="Google Shape;93;p126"/>
          <p:cNvSpPr txBox="1">
            <a:spLocks noGrp="1"/>
          </p:cNvSpPr>
          <p:nvPr>
            <p:ph type="body" idx="3"/>
          </p:nvPr>
        </p:nvSpPr>
        <p:spPr>
          <a:xfrm>
            <a:off x="6231960" y="368208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33154712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itle, 2 Content over Content">
    <p:spTree>
      <p:nvGrpSpPr>
        <p:cNvPr id="1" name="Shape 94"/>
        <p:cNvGrpSpPr/>
        <p:nvPr/>
      </p:nvGrpSpPr>
      <p:grpSpPr>
        <a:xfrm>
          <a:off x="0" y="0"/>
          <a:ext cx="0" cy="0"/>
          <a:chOff x="0" y="0"/>
          <a:chExt cx="0" cy="0"/>
        </a:xfrm>
      </p:grpSpPr>
      <p:sp>
        <p:nvSpPr>
          <p:cNvPr id="95" name="Google Shape;95;p127"/>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27"/>
          <p:cNvSpPr txBox="1">
            <a:spLocks noGrp="1"/>
          </p:cNvSpPr>
          <p:nvPr>
            <p:ph type="body" idx="1"/>
          </p:nvPr>
        </p:nvSpPr>
        <p:spPr>
          <a:xfrm>
            <a:off x="609480" y="160452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7" name="Google Shape;97;p127"/>
          <p:cNvSpPr txBox="1">
            <a:spLocks noGrp="1"/>
          </p:cNvSpPr>
          <p:nvPr>
            <p:ph type="body" idx="2"/>
          </p:nvPr>
        </p:nvSpPr>
        <p:spPr>
          <a:xfrm>
            <a:off x="6231960" y="160452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8" name="Google Shape;98;p127"/>
          <p:cNvSpPr txBox="1">
            <a:spLocks noGrp="1"/>
          </p:cNvSpPr>
          <p:nvPr>
            <p:ph type="body" idx="3"/>
          </p:nvPr>
        </p:nvSpPr>
        <p:spPr>
          <a:xfrm>
            <a:off x="609480" y="3682080"/>
            <a:ext cx="109724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3979014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Content over Content" type="objOverTx">
  <p:cSld name="Title, Content over Content">
    <p:spTree>
      <p:nvGrpSpPr>
        <p:cNvPr id="1" name="Shape 99"/>
        <p:cNvGrpSpPr/>
        <p:nvPr/>
      </p:nvGrpSpPr>
      <p:grpSpPr>
        <a:xfrm>
          <a:off x="0" y="0"/>
          <a:ext cx="0" cy="0"/>
          <a:chOff x="0" y="0"/>
          <a:chExt cx="0" cy="0"/>
        </a:xfrm>
      </p:grpSpPr>
      <p:sp>
        <p:nvSpPr>
          <p:cNvPr id="100" name="Google Shape;100;p128"/>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28"/>
          <p:cNvSpPr txBox="1">
            <a:spLocks noGrp="1"/>
          </p:cNvSpPr>
          <p:nvPr>
            <p:ph type="body" idx="1"/>
          </p:nvPr>
        </p:nvSpPr>
        <p:spPr>
          <a:xfrm>
            <a:off x="609480" y="1604520"/>
            <a:ext cx="109724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2" name="Google Shape;102;p128"/>
          <p:cNvSpPr txBox="1">
            <a:spLocks noGrp="1"/>
          </p:cNvSpPr>
          <p:nvPr>
            <p:ph type="body" idx="2"/>
          </p:nvPr>
        </p:nvSpPr>
        <p:spPr>
          <a:xfrm>
            <a:off x="609480" y="3682080"/>
            <a:ext cx="109724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34540200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4 Content" type="fourObj">
  <p:cSld name="Title, 4 Content">
    <p:spTree>
      <p:nvGrpSpPr>
        <p:cNvPr id="1" name="Shape 103"/>
        <p:cNvGrpSpPr/>
        <p:nvPr/>
      </p:nvGrpSpPr>
      <p:grpSpPr>
        <a:xfrm>
          <a:off x="0" y="0"/>
          <a:ext cx="0" cy="0"/>
          <a:chOff x="0" y="0"/>
          <a:chExt cx="0" cy="0"/>
        </a:xfrm>
      </p:grpSpPr>
      <p:sp>
        <p:nvSpPr>
          <p:cNvPr id="104" name="Google Shape;104;p129"/>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29"/>
          <p:cNvSpPr txBox="1">
            <a:spLocks noGrp="1"/>
          </p:cNvSpPr>
          <p:nvPr>
            <p:ph type="body" idx="1"/>
          </p:nvPr>
        </p:nvSpPr>
        <p:spPr>
          <a:xfrm>
            <a:off x="609480" y="160452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6" name="Google Shape;106;p129"/>
          <p:cNvSpPr txBox="1">
            <a:spLocks noGrp="1"/>
          </p:cNvSpPr>
          <p:nvPr>
            <p:ph type="body" idx="2"/>
          </p:nvPr>
        </p:nvSpPr>
        <p:spPr>
          <a:xfrm>
            <a:off x="6231960" y="160452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7" name="Google Shape;107;p129"/>
          <p:cNvSpPr txBox="1">
            <a:spLocks noGrp="1"/>
          </p:cNvSpPr>
          <p:nvPr>
            <p:ph type="body" idx="3"/>
          </p:nvPr>
        </p:nvSpPr>
        <p:spPr>
          <a:xfrm>
            <a:off x="609480" y="368208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8" name="Google Shape;108;p129"/>
          <p:cNvSpPr txBox="1">
            <a:spLocks noGrp="1"/>
          </p:cNvSpPr>
          <p:nvPr>
            <p:ph type="body" idx="4"/>
          </p:nvPr>
        </p:nvSpPr>
        <p:spPr>
          <a:xfrm>
            <a:off x="6231960" y="368208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11407287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09"/>
        <p:cNvGrpSpPr/>
        <p:nvPr/>
      </p:nvGrpSpPr>
      <p:grpSpPr>
        <a:xfrm>
          <a:off x="0" y="0"/>
          <a:ext cx="0" cy="0"/>
          <a:chOff x="0" y="0"/>
          <a:chExt cx="0" cy="0"/>
        </a:xfrm>
      </p:grpSpPr>
      <p:sp>
        <p:nvSpPr>
          <p:cNvPr id="110" name="Google Shape;110;p130"/>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30"/>
          <p:cNvSpPr txBox="1">
            <a:spLocks noGrp="1"/>
          </p:cNvSpPr>
          <p:nvPr>
            <p:ph type="body" idx="1"/>
          </p:nvPr>
        </p:nvSpPr>
        <p:spPr>
          <a:xfrm>
            <a:off x="609480" y="1604520"/>
            <a:ext cx="35330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2" name="Google Shape;112;p130"/>
          <p:cNvSpPr txBox="1">
            <a:spLocks noGrp="1"/>
          </p:cNvSpPr>
          <p:nvPr>
            <p:ph type="body" idx="2"/>
          </p:nvPr>
        </p:nvSpPr>
        <p:spPr>
          <a:xfrm>
            <a:off x="4319640" y="1604520"/>
            <a:ext cx="35330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3" name="Google Shape;113;p130"/>
          <p:cNvSpPr txBox="1">
            <a:spLocks noGrp="1"/>
          </p:cNvSpPr>
          <p:nvPr>
            <p:ph type="body" idx="3"/>
          </p:nvPr>
        </p:nvSpPr>
        <p:spPr>
          <a:xfrm>
            <a:off x="8029800" y="1604520"/>
            <a:ext cx="35330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4" name="Google Shape;114;p130"/>
          <p:cNvSpPr txBox="1">
            <a:spLocks noGrp="1"/>
          </p:cNvSpPr>
          <p:nvPr>
            <p:ph type="body" idx="4"/>
          </p:nvPr>
        </p:nvSpPr>
        <p:spPr>
          <a:xfrm>
            <a:off x="609480" y="3682080"/>
            <a:ext cx="35330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5" name="Google Shape;115;p130"/>
          <p:cNvSpPr txBox="1">
            <a:spLocks noGrp="1"/>
          </p:cNvSpPr>
          <p:nvPr>
            <p:ph type="body" idx="5"/>
          </p:nvPr>
        </p:nvSpPr>
        <p:spPr>
          <a:xfrm>
            <a:off x="4319640" y="3682080"/>
            <a:ext cx="35330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6" name="Google Shape;116;p130"/>
          <p:cNvSpPr txBox="1">
            <a:spLocks noGrp="1"/>
          </p:cNvSpPr>
          <p:nvPr>
            <p:ph type="body" idx="6"/>
          </p:nvPr>
        </p:nvSpPr>
        <p:spPr>
          <a:xfrm>
            <a:off x="8029800" y="3682080"/>
            <a:ext cx="35330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3302461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35D76F94-9F6F-46A0-89DC-20FC52499E9D}" type="datetimeFigureOut">
              <a:rPr lang="pl-PL" smtClean="0"/>
              <a:t>26.09.2024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70B504A-EB85-439F-B1A6-21C60C6C980F}" type="slidenum">
              <a:rPr lang="pl-PL" smtClean="0"/>
              <a:t>‹#›</a:t>
            </a:fld>
            <a:endParaRPr lang="pl-PL"/>
          </a:p>
        </p:txBody>
      </p:sp>
    </p:spTree>
    <p:extLst>
      <p:ext uri="{BB962C8B-B14F-4D97-AF65-F5344CB8AC3E}">
        <p14:creationId xmlns:p14="http://schemas.microsoft.com/office/powerpoint/2010/main" val="1684672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35D76F94-9F6F-46A0-89DC-20FC52499E9D}" type="datetimeFigureOut">
              <a:rPr lang="pl-PL" smtClean="0"/>
              <a:t>26.09.2024</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D70B504A-EB85-439F-B1A6-21C60C6C980F}" type="slidenum">
              <a:rPr lang="pl-PL" smtClean="0"/>
              <a:t>‹#›</a:t>
            </a:fld>
            <a:endParaRPr lang="pl-PL"/>
          </a:p>
        </p:txBody>
      </p:sp>
    </p:spTree>
    <p:extLst>
      <p:ext uri="{BB962C8B-B14F-4D97-AF65-F5344CB8AC3E}">
        <p14:creationId xmlns:p14="http://schemas.microsoft.com/office/powerpoint/2010/main" val="1142051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35D76F94-9F6F-46A0-89DC-20FC52499E9D}" type="datetimeFigureOut">
              <a:rPr lang="pl-PL" smtClean="0"/>
              <a:t>26.09.2024</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D70B504A-EB85-439F-B1A6-21C60C6C980F}" type="slidenum">
              <a:rPr lang="pl-PL" smtClean="0"/>
              <a:t>‹#›</a:t>
            </a:fld>
            <a:endParaRPr lang="pl-PL"/>
          </a:p>
        </p:txBody>
      </p:sp>
    </p:spTree>
    <p:extLst>
      <p:ext uri="{BB962C8B-B14F-4D97-AF65-F5344CB8AC3E}">
        <p14:creationId xmlns:p14="http://schemas.microsoft.com/office/powerpoint/2010/main" val="2610364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35D76F94-9F6F-46A0-89DC-20FC52499E9D}" type="datetimeFigureOut">
              <a:rPr lang="pl-PL" smtClean="0"/>
              <a:t>26.09.2024</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D70B504A-EB85-439F-B1A6-21C60C6C980F}" type="slidenum">
              <a:rPr lang="pl-PL" smtClean="0"/>
              <a:t>‹#›</a:t>
            </a:fld>
            <a:endParaRPr lang="pl-PL"/>
          </a:p>
        </p:txBody>
      </p:sp>
    </p:spTree>
    <p:extLst>
      <p:ext uri="{BB962C8B-B14F-4D97-AF65-F5344CB8AC3E}">
        <p14:creationId xmlns:p14="http://schemas.microsoft.com/office/powerpoint/2010/main" val="4206756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Symbol zastępczy daty 4"/>
          <p:cNvSpPr>
            <a:spLocks noGrp="1"/>
          </p:cNvSpPr>
          <p:nvPr>
            <p:ph type="dt" sz="half" idx="10"/>
          </p:nvPr>
        </p:nvSpPr>
        <p:spPr/>
        <p:txBody>
          <a:bodyPr/>
          <a:lstStyle/>
          <a:p>
            <a:fld id="{35D76F94-9F6F-46A0-89DC-20FC52499E9D}" type="datetimeFigureOut">
              <a:rPr lang="pl-PL" smtClean="0"/>
              <a:t>26.09.2024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70B504A-EB85-439F-B1A6-21C60C6C980F}" type="slidenum">
              <a:rPr lang="pl-PL" smtClean="0"/>
              <a:t>‹#›</a:t>
            </a:fld>
            <a:endParaRPr lang="pl-PL"/>
          </a:p>
        </p:txBody>
      </p:sp>
    </p:spTree>
    <p:extLst>
      <p:ext uri="{BB962C8B-B14F-4D97-AF65-F5344CB8AC3E}">
        <p14:creationId xmlns:p14="http://schemas.microsoft.com/office/powerpoint/2010/main" val="3847346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Symbol zastępczy daty 4"/>
          <p:cNvSpPr>
            <a:spLocks noGrp="1"/>
          </p:cNvSpPr>
          <p:nvPr>
            <p:ph type="dt" sz="half" idx="10"/>
          </p:nvPr>
        </p:nvSpPr>
        <p:spPr/>
        <p:txBody>
          <a:bodyPr/>
          <a:lstStyle/>
          <a:p>
            <a:fld id="{35D76F94-9F6F-46A0-89DC-20FC52499E9D}" type="datetimeFigureOut">
              <a:rPr lang="pl-PL" smtClean="0"/>
              <a:t>26.09.2024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70B504A-EB85-439F-B1A6-21C60C6C980F}" type="slidenum">
              <a:rPr lang="pl-PL" smtClean="0"/>
              <a:t>‹#›</a:t>
            </a:fld>
            <a:endParaRPr lang="pl-PL"/>
          </a:p>
        </p:txBody>
      </p:sp>
    </p:spTree>
    <p:extLst>
      <p:ext uri="{BB962C8B-B14F-4D97-AF65-F5344CB8AC3E}">
        <p14:creationId xmlns:p14="http://schemas.microsoft.com/office/powerpoint/2010/main" val="3569409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D76F94-9F6F-46A0-89DC-20FC52499E9D}" type="datetimeFigureOut">
              <a:rPr lang="pl-PL" smtClean="0"/>
              <a:t>26.09.2024</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0B504A-EB85-439F-B1A6-21C60C6C980F}" type="slidenum">
              <a:rPr lang="pl-PL" smtClean="0"/>
              <a:t>‹#›</a:t>
            </a:fld>
            <a:endParaRPr lang="pl-PL"/>
          </a:p>
        </p:txBody>
      </p:sp>
    </p:spTree>
    <p:extLst>
      <p:ext uri="{BB962C8B-B14F-4D97-AF65-F5344CB8AC3E}">
        <p14:creationId xmlns:p14="http://schemas.microsoft.com/office/powerpoint/2010/main" val="526291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60"/>
        <p:cNvGrpSpPr/>
        <p:nvPr/>
      </p:nvGrpSpPr>
      <p:grpSpPr>
        <a:xfrm>
          <a:off x="0" y="0"/>
          <a:ext cx="0" cy="0"/>
          <a:chOff x="0" y="0"/>
          <a:chExt cx="0" cy="0"/>
        </a:xfrm>
      </p:grpSpPr>
      <p:sp>
        <p:nvSpPr>
          <p:cNvPr id="61" name="Google Shape;61;p21"/>
          <p:cNvSpPr txBox="1">
            <a:spLocks noGrp="1"/>
          </p:cNvSpPr>
          <p:nvPr>
            <p:ph type="title"/>
          </p:nvPr>
        </p:nvSpPr>
        <p:spPr>
          <a:xfrm>
            <a:off x="609562" y="273423"/>
            <a:ext cx="10971249" cy="1144195"/>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2" name="Google Shape;62;p21"/>
          <p:cNvSpPr txBox="1">
            <a:spLocks noGrp="1"/>
          </p:cNvSpPr>
          <p:nvPr>
            <p:ph type="body" idx="1"/>
          </p:nvPr>
        </p:nvSpPr>
        <p:spPr>
          <a:xfrm>
            <a:off x="609562" y="1604399"/>
            <a:ext cx="10971249" cy="3976383"/>
          </a:xfrm>
          <a:prstGeom prst="rect">
            <a:avLst/>
          </a:prstGeom>
          <a:noFill/>
          <a:ln>
            <a:noFill/>
          </a:ln>
        </p:spPr>
        <p:txBody>
          <a:bodyPr spcFirstLastPara="1" wrap="square" lIns="0" tIns="0" rIns="0" bIns="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85585706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3"/>
        <p:cNvGrpSpPr/>
        <p:nvPr/>
      </p:nvGrpSpPr>
      <p:grpSpPr>
        <a:xfrm>
          <a:off x="0" y="0"/>
          <a:ext cx="0" cy="0"/>
          <a:chOff x="0" y="0"/>
          <a:chExt cx="0" cy="0"/>
        </a:xfrm>
      </p:grpSpPr>
      <p:sp>
        <p:nvSpPr>
          <p:cNvPr id="64" name="Google Shape;64;p105"/>
          <p:cNvSpPr txBox="1">
            <a:spLocks noGrp="1"/>
          </p:cNvSpPr>
          <p:nvPr>
            <p:ph type="dt" idx="10"/>
          </p:nvPr>
        </p:nvSpPr>
        <p:spPr>
          <a:xfrm>
            <a:off x="609480" y="6356520"/>
            <a:ext cx="2844360" cy="36468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5" name="Google Shape;65;p105"/>
          <p:cNvSpPr txBox="1">
            <a:spLocks noGrp="1"/>
          </p:cNvSpPr>
          <p:nvPr>
            <p:ph type="ftr" idx="11"/>
          </p:nvPr>
        </p:nvSpPr>
        <p:spPr>
          <a:xfrm>
            <a:off x="4165560" y="6356520"/>
            <a:ext cx="3860280" cy="36468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6" name="Google Shape;66;p105"/>
          <p:cNvSpPr txBox="1">
            <a:spLocks noGrp="1"/>
          </p:cNvSpPr>
          <p:nvPr>
            <p:ph type="sldNum" idx="12"/>
          </p:nvPr>
        </p:nvSpPr>
        <p:spPr>
          <a:xfrm>
            <a:off x="8737560" y="6356520"/>
            <a:ext cx="2844360" cy="3646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Times New Roman"/>
              <a:ea typeface="Times New Roman"/>
              <a:cs typeface="Times New Roman"/>
              <a:sym typeface="Times New Roman"/>
            </a:endParaRPr>
          </a:p>
        </p:txBody>
      </p:sp>
      <p:sp>
        <p:nvSpPr>
          <p:cNvPr id="67" name="Google Shape;67;p105"/>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8" name="Google Shape;68;p105"/>
          <p:cNvSpPr txBox="1">
            <a:spLocks noGrp="1"/>
          </p:cNvSpPr>
          <p:nvPr>
            <p:ph type="body" idx="1"/>
          </p:nvPr>
        </p:nvSpPr>
        <p:spPr>
          <a:xfrm>
            <a:off x="609480" y="1604520"/>
            <a:ext cx="10972440" cy="397728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extLst>
      <p:ext uri="{BB962C8B-B14F-4D97-AF65-F5344CB8AC3E}">
        <p14:creationId xmlns:p14="http://schemas.microsoft.com/office/powerpoint/2010/main" val="3888922790"/>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70.tiff"/><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tiff"/><Relationship Id="rId5" Type="http://schemas.openxmlformats.org/officeDocument/2006/relationships/image" Target="../media/image67.png"/><Relationship Id="rId10" Type="http://schemas.openxmlformats.org/officeDocument/2006/relationships/image" Target="../media/image72.tiff"/><Relationship Id="rId4" Type="http://schemas.openxmlformats.org/officeDocument/2006/relationships/image" Target="../media/image66.png"/><Relationship Id="rId9" Type="http://schemas.openxmlformats.org/officeDocument/2006/relationships/image" Target="../media/image71.tif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2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1.jpg"/></Relationships>
</file>

<file path=ppt/slides/_rels/slide2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2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99.jpg"/><Relationship Id="rId4" Type="http://schemas.openxmlformats.org/officeDocument/2006/relationships/image" Target="../media/image98.jpg"/></Relationships>
</file>

<file path=ppt/slides/_rels/slide27.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02.jpg"/><Relationship Id="rId4" Type="http://schemas.openxmlformats.org/officeDocument/2006/relationships/image" Target="../media/image101.jpg"/></Relationships>
</file>

<file path=ppt/slides/_rels/slide28.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emf"/><Relationship Id="rId1" Type="http://schemas.openxmlformats.org/officeDocument/2006/relationships/slideLayout" Target="../slideLayouts/slideLayout13.xml"/><Relationship Id="rId4" Type="http://schemas.openxmlformats.org/officeDocument/2006/relationships/image" Target="../media/image106.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8" name="Google Shape;120;p2">
            <a:extLst>
              <a:ext uri="{FF2B5EF4-FFF2-40B4-BE49-F238E27FC236}">
                <a16:creationId xmlns:a16="http://schemas.microsoft.com/office/drawing/2014/main" id="{F56C7C0A-73AD-471A-8073-5CE82D693B01}"/>
              </a:ext>
            </a:extLst>
          </p:cNvPr>
          <p:cNvSpPr/>
          <p:nvPr/>
        </p:nvSpPr>
        <p:spPr>
          <a:xfrm>
            <a:off x="214" y="197501"/>
            <a:ext cx="12191573" cy="558345"/>
          </a:xfrm>
          <a:prstGeom prst="rect">
            <a:avLst/>
          </a:prstGeom>
          <a:noFill/>
          <a:ln>
            <a:noFill/>
          </a:ln>
        </p:spPr>
        <p:txBody>
          <a:bodyPr spcFirstLastPara="1" wrap="square" lIns="110570" tIns="55270" rIns="110570" bIns="55270" anchor="ctr" anchorCtr="0">
            <a:spAutoFit/>
          </a:bodyPr>
          <a:lstStyle/>
          <a:p>
            <a:pPr marL="131045" algn="ctr"/>
            <a:r>
              <a:rPr lang="pl-PL" sz="2903" b="1" dirty="0" smtClean="0">
                <a:solidFill>
                  <a:srgbClr val="000000"/>
                </a:solidFill>
                <a:latin typeface="Arial"/>
                <a:ea typeface="Arial"/>
                <a:cs typeface="Arial"/>
                <a:sym typeface="Arial"/>
              </a:rPr>
              <a:t>SUPERMOCE MIESZKAŃCÓW BAŁTYKU</a:t>
            </a:r>
            <a:endParaRPr sz="2903" dirty="0">
              <a:solidFill>
                <a:schemeClr val="dk1"/>
              </a:solidFill>
              <a:latin typeface="Arial"/>
              <a:ea typeface="Arial"/>
              <a:cs typeface="Arial"/>
              <a:sym typeface="Arial"/>
            </a:endParaRPr>
          </a:p>
        </p:txBody>
      </p:sp>
      <p:pic>
        <p:nvPicPr>
          <p:cNvPr id="9" name="Obraz 8">
            <a:extLst>
              <a:ext uri="{FF2B5EF4-FFF2-40B4-BE49-F238E27FC236}">
                <a16:creationId xmlns:a16="http://schemas.microsoft.com/office/drawing/2014/main" id="{19F8FBD1-F043-4FBE-A026-3557AB2568D7}"/>
              </a:ext>
            </a:extLst>
          </p:cNvPr>
          <p:cNvPicPr>
            <a:picLocks noChangeAspect="1"/>
          </p:cNvPicPr>
          <p:nvPr/>
        </p:nvPicPr>
        <p:blipFill>
          <a:blip r:embed="rId3"/>
          <a:stretch>
            <a:fillRect/>
          </a:stretch>
        </p:blipFill>
        <p:spPr>
          <a:xfrm>
            <a:off x="2364733" y="5494588"/>
            <a:ext cx="7462535" cy="1363411"/>
          </a:xfrm>
          <a:prstGeom prst="rect">
            <a:avLst/>
          </a:prstGeom>
        </p:spPr>
      </p:pic>
      <p:pic>
        <p:nvPicPr>
          <p:cNvPr id="3" name="Obraz 2">
            <a:extLst>
              <a:ext uri="{FF2B5EF4-FFF2-40B4-BE49-F238E27FC236}">
                <a16:creationId xmlns:a16="http://schemas.microsoft.com/office/drawing/2014/main" id="{B1562862-8529-475A-B3D2-6F1D4E65846A}"/>
              </a:ext>
            </a:extLst>
          </p:cNvPr>
          <p:cNvPicPr>
            <a:picLocks noChangeAspect="1"/>
          </p:cNvPicPr>
          <p:nvPr/>
        </p:nvPicPr>
        <p:blipFill>
          <a:blip r:embed="rId4"/>
          <a:stretch>
            <a:fillRect/>
          </a:stretch>
        </p:blipFill>
        <p:spPr>
          <a:xfrm>
            <a:off x="3470151" y="1000769"/>
            <a:ext cx="5251698" cy="4618021"/>
          </a:xfrm>
          <a:prstGeom prst="rect">
            <a:avLst/>
          </a:prstGeom>
        </p:spPr>
      </p:pic>
    </p:spTree>
    <p:extLst>
      <p:ext uri="{BB962C8B-B14F-4D97-AF65-F5344CB8AC3E}">
        <p14:creationId xmlns:p14="http://schemas.microsoft.com/office/powerpoint/2010/main" val="2577511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331"/>
        <p:cNvGrpSpPr/>
        <p:nvPr/>
      </p:nvGrpSpPr>
      <p:grpSpPr>
        <a:xfrm>
          <a:off x="0" y="0"/>
          <a:ext cx="0" cy="0"/>
          <a:chOff x="0" y="0"/>
          <a:chExt cx="0" cy="0"/>
        </a:xfrm>
      </p:grpSpPr>
      <p:pic>
        <p:nvPicPr>
          <p:cNvPr id="332" name="Google Shape;332;p13"/>
          <p:cNvPicPr preferRelativeResize="0"/>
          <p:nvPr/>
        </p:nvPicPr>
        <p:blipFill rotWithShape="1">
          <a:blip r:embed="rId3">
            <a:alphaModFix/>
          </a:blip>
          <a:srcRect/>
          <a:stretch/>
        </p:blipFill>
        <p:spPr>
          <a:xfrm>
            <a:off x="6914160" y="1022760"/>
            <a:ext cx="3904920" cy="5524200"/>
          </a:xfrm>
          <a:prstGeom prst="rect">
            <a:avLst/>
          </a:prstGeom>
          <a:noFill/>
          <a:ln>
            <a:noFill/>
          </a:ln>
        </p:spPr>
      </p:pic>
      <p:pic>
        <p:nvPicPr>
          <p:cNvPr id="333" name="Google Shape;333;p13"/>
          <p:cNvPicPr preferRelativeResize="0"/>
          <p:nvPr/>
        </p:nvPicPr>
        <p:blipFill rotWithShape="1">
          <a:blip r:embed="rId4">
            <a:alphaModFix/>
          </a:blip>
          <a:srcRect/>
          <a:stretch/>
        </p:blipFill>
        <p:spPr>
          <a:xfrm>
            <a:off x="438120" y="1084680"/>
            <a:ext cx="4771800" cy="5714640"/>
          </a:xfrm>
          <a:prstGeom prst="rect">
            <a:avLst/>
          </a:prstGeom>
          <a:noFill/>
          <a:ln>
            <a:noFill/>
          </a:ln>
        </p:spPr>
      </p:pic>
      <p:sp>
        <p:nvSpPr>
          <p:cNvPr id="336" name="Google Shape;336;p13"/>
          <p:cNvSpPr/>
          <p:nvPr/>
        </p:nvSpPr>
        <p:spPr>
          <a:xfrm>
            <a:off x="7505280" y="6301080"/>
            <a:ext cx="1988344" cy="24264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000" b="0" i="0" u="none" strike="noStrike" cap="none" dirty="0">
                <a:solidFill>
                  <a:srgbClr val="000000"/>
                </a:solidFill>
                <a:latin typeface="Arial"/>
                <a:ea typeface="Arial"/>
                <a:cs typeface="Arial"/>
                <a:sym typeface="Arial"/>
              </a:rPr>
              <a:t>http://www.sowy.fwie.eco.pl</a:t>
            </a:r>
            <a:endParaRPr sz="1000" b="0" i="0" u="none" strike="noStrike" cap="none" dirty="0">
              <a:latin typeface="Arial"/>
              <a:ea typeface="Arial"/>
              <a:cs typeface="Arial"/>
              <a:sym typeface="Arial"/>
            </a:endParaRPr>
          </a:p>
        </p:txBody>
      </p:sp>
      <p:sp>
        <p:nvSpPr>
          <p:cNvPr id="337" name="Google Shape;337;p13"/>
          <p:cNvSpPr/>
          <p:nvPr/>
        </p:nvSpPr>
        <p:spPr>
          <a:xfrm>
            <a:off x="2763360" y="6424200"/>
            <a:ext cx="569880" cy="3034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typ 1</a:t>
            </a:r>
            <a:endParaRPr sz="1400" b="0" i="0" u="none" strike="noStrike" cap="none">
              <a:latin typeface="Arial"/>
              <a:ea typeface="Arial"/>
              <a:cs typeface="Arial"/>
              <a:sym typeface="Arial"/>
            </a:endParaRPr>
          </a:p>
        </p:txBody>
      </p:sp>
      <p:sp>
        <p:nvSpPr>
          <p:cNvPr id="338" name="Google Shape;338;p13"/>
          <p:cNvSpPr/>
          <p:nvPr/>
        </p:nvSpPr>
        <p:spPr>
          <a:xfrm>
            <a:off x="439200" y="6424200"/>
            <a:ext cx="569880" cy="3034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typ 2</a:t>
            </a:r>
            <a:endParaRPr sz="1400" b="0" i="0" u="none" strike="noStrike" cap="none">
              <a:latin typeface="Arial"/>
              <a:ea typeface="Arial"/>
              <a:cs typeface="Arial"/>
              <a:sym typeface="Arial"/>
            </a:endParaRPr>
          </a:p>
        </p:txBody>
      </p:sp>
      <p:sp>
        <p:nvSpPr>
          <p:cNvPr id="339" name="Google Shape;339;p13"/>
          <p:cNvSpPr/>
          <p:nvPr/>
        </p:nvSpPr>
        <p:spPr>
          <a:xfrm>
            <a:off x="438120" y="3299220"/>
            <a:ext cx="569880" cy="3034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400" b="0" i="0" u="none" strike="noStrike" cap="none" dirty="0" err="1">
                <a:solidFill>
                  <a:srgbClr val="000000"/>
                </a:solidFill>
                <a:latin typeface="Arial"/>
                <a:ea typeface="Arial"/>
                <a:cs typeface="Arial"/>
                <a:sym typeface="Arial"/>
              </a:rPr>
              <a:t>typ</a:t>
            </a:r>
            <a:r>
              <a:rPr lang="en-US" sz="1400" b="0" i="0" u="none" strike="noStrike" cap="none" dirty="0">
                <a:solidFill>
                  <a:srgbClr val="000000"/>
                </a:solidFill>
                <a:latin typeface="Arial"/>
                <a:ea typeface="Arial"/>
                <a:cs typeface="Arial"/>
                <a:sym typeface="Arial"/>
              </a:rPr>
              <a:t> 3</a:t>
            </a:r>
            <a:endParaRPr sz="1400" b="0" i="0" u="none" strike="noStrike" cap="none" dirty="0">
              <a:latin typeface="Arial"/>
              <a:ea typeface="Arial"/>
              <a:cs typeface="Arial"/>
              <a:sym typeface="Arial"/>
            </a:endParaRPr>
          </a:p>
        </p:txBody>
      </p:sp>
      <p:sp>
        <p:nvSpPr>
          <p:cNvPr id="2" name="Prostokąt 1"/>
          <p:cNvSpPr/>
          <p:nvPr/>
        </p:nvSpPr>
        <p:spPr>
          <a:xfrm>
            <a:off x="4834742" y="227865"/>
            <a:ext cx="2213683" cy="523220"/>
          </a:xfrm>
          <a:prstGeom prst="rect">
            <a:avLst/>
          </a:prstGeom>
        </p:spPr>
        <p:txBody>
          <a:bodyPr wrap="none">
            <a:spAutoFit/>
          </a:bodyPr>
          <a:lstStyle/>
          <a:p>
            <a:r>
              <a:rPr lang="pl-PL" sz="2800" b="1" dirty="0" smtClean="0"/>
              <a:t>Zmysł wzroku</a:t>
            </a:r>
            <a:endParaRPr lang="pl-PL" sz="2800" b="1" dirty="0"/>
          </a:p>
        </p:txBody>
      </p:sp>
    </p:spTree>
    <p:extLst>
      <p:ext uri="{BB962C8B-B14F-4D97-AF65-F5344CB8AC3E}">
        <p14:creationId xmlns:p14="http://schemas.microsoft.com/office/powerpoint/2010/main" val="3762368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4262868" y="293904"/>
            <a:ext cx="3265446" cy="461665"/>
          </a:xfrm>
          <a:prstGeom prst="rect">
            <a:avLst/>
          </a:prstGeom>
          <a:noFill/>
        </p:spPr>
        <p:txBody>
          <a:bodyPr wrap="none" rtlCol="0">
            <a:spAutoFit/>
          </a:bodyPr>
          <a:lstStyle/>
          <a:p>
            <a:r>
              <a:rPr lang="pl-PL" sz="2400" b="1" dirty="0" smtClean="0"/>
              <a:t>Zmysł wzroku pod wodą</a:t>
            </a:r>
            <a:endParaRPr lang="pl-PL" sz="2400" b="1" dirty="0"/>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902325"/>
            <a:ext cx="5170311" cy="3664458"/>
          </a:xfrm>
          <a:prstGeom prst="rect">
            <a:avLst/>
          </a:prstGeom>
        </p:spPr>
      </p:pic>
      <p:pic>
        <p:nvPicPr>
          <p:cNvPr id="6" name="Obraz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96179"/>
            <a:ext cx="6485463" cy="2161821"/>
          </a:xfrm>
          <a:prstGeom prst="rect">
            <a:avLst/>
          </a:prstGeom>
        </p:spPr>
      </p:pic>
      <p:sp>
        <p:nvSpPr>
          <p:cNvPr id="7" name="pole tekstowe 6"/>
          <p:cNvSpPr txBox="1"/>
          <p:nvPr/>
        </p:nvSpPr>
        <p:spPr>
          <a:xfrm>
            <a:off x="462844" y="4326267"/>
            <a:ext cx="2596095" cy="369332"/>
          </a:xfrm>
          <a:prstGeom prst="rect">
            <a:avLst/>
          </a:prstGeom>
          <a:noFill/>
        </p:spPr>
        <p:txBody>
          <a:bodyPr wrap="none" rtlCol="0">
            <a:spAutoFit/>
          </a:bodyPr>
          <a:lstStyle/>
          <a:p>
            <a:r>
              <a:rPr lang="pl-PL" dirty="0" smtClean="0"/>
              <a:t>Trzecia powieka - migotka</a:t>
            </a:r>
            <a:endParaRPr lang="pl-PL" dirty="0"/>
          </a:p>
        </p:txBody>
      </p:sp>
      <p:sp>
        <p:nvSpPr>
          <p:cNvPr id="8" name="pole tekstowe 7"/>
          <p:cNvSpPr txBox="1"/>
          <p:nvPr/>
        </p:nvSpPr>
        <p:spPr>
          <a:xfrm>
            <a:off x="6920089" y="4820355"/>
            <a:ext cx="4174284" cy="369332"/>
          </a:xfrm>
          <a:prstGeom prst="rect">
            <a:avLst/>
          </a:prstGeom>
          <a:noFill/>
        </p:spPr>
        <p:txBody>
          <a:bodyPr wrap="none" rtlCol="0">
            <a:spAutoFit/>
          </a:bodyPr>
          <a:lstStyle/>
          <a:p>
            <a:r>
              <a:rPr lang="pl-PL" dirty="0" smtClean="0"/>
              <a:t>Błędy refrakcyjne: człowiek kontra pingwin</a:t>
            </a:r>
            <a:endParaRPr lang="pl-PL" dirty="0"/>
          </a:p>
        </p:txBody>
      </p:sp>
      <p:sp>
        <p:nvSpPr>
          <p:cNvPr id="9" name="pole tekstowe 8"/>
          <p:cNvSpPr txBox="1"/>
          <p:nvPr/>
        </p:nvSpPr>
        <p:spPr>
          <a:xfrm>
            <a:off x="7347692" y="824475"/>
            <a:ext cx="1015727" cy="369332"/>
          </a:xfrm>
          <a:prstGeom prst="rect">
            <a:avLst/>
          </a:prstGeom>
          <a:solidFill>
            <a:schemeClr val="bg1"/>
          </a:solidFill>
        </p:spPr>
        <p:txBody>
          <a:bodyPr wrap="none" rtlCol="0">
            <a:spAutoFit/>
          </a:bodyPr>
          <a:lstStyle/>
          <a:p>
            <a:r>
              <a:rPr lang="pl-PL" dirty="0" smtClean="0"/>
              <a:t>Człowiek</a:t>
            </a:r>
            <a:endParaRPr lang="pl-PL" dirty="0"/>
          </a:p>
        </p:txBody>
      </p:sp>
      <p:sp>
        <p:nvSpPr>
          <p:cNvPr id="10" name="pole tekstowe 9"/>
          <p:cNvSpPr txBox="1"/>
          <p:nvPr/>
        </p:nvSpPr>
        <p:spPr>
          <a:xfrm>
            <a:off x="9968089" y="824475"/>
            <a:ext cx="926857" cy="369332"/>
          </a:xfrm>
          <a:prstGeom prst="rect">
            <a:avLst/>
          </a:prstGeom>
          <a:solidFill>
            <a:schemeClr val="bg1"/>
          </a:solidFill>
        </p:spPr>
        <p:txBody>
          <a:bodyPr wrap="none" rtlCol="0">
            <a:spAutoFit/>
          </a:bodyPr>
          <a:lstStyle/>
          <a:p>
            <a:r>
              <a:rPr lang="pl-PL" dirty="0" smtClean="0"/>
              <a:t>Pingwin</a:t>
            </a:r>
            <a:endParaRPr lang="pl-PL" dirty="0"/>
          </a:p>
        </p:txBody>
      </p:sp>
      <p:sp>
        <p:nvSpPr>
          <p:cNvPr id="11" name="pole tekstowe 10"/>
          <p:cNvSpPr txBox="1"/>
          <p:nvPr/>
        </p:nvSpPr>
        <p:spPr>
          <a:xfrm>
            <a:off x="8426795" y="2356252"/>
            <a:ext cx="1118319" cy="369332"/>
          </a:xfrm>
          <a:prstGeom prst="rect">
            <a:avLst/>
          </a:prstGeom>
          <a:solidFill>
            <a:schemeClr val="bg1"/>
          </a:solidFill>
        </p:spPr>
        <p:txBody>
          <a:bodyPr wrap="none" rtlCol="0">
            <a:spAutoFit/>
          </a:bodyPr>
          <a:lstStyle/>
          <a:p>
            <a:r>
              <a:rPr lang="pl-PL" dirty="0" smtClean="0"/>
              <a:t>powietrze</a:t>
            </a:r>
            <a:endParaRPr lang="pl-PL" dirty="0"/>
          </a:p>
        </p:txBody>
      </p:sp>
      <p:sp>
        <p:nvSpPr>
          <p:cNvPr id="12" name="pole tekstowe 11"/>
          <p:cNvSpPr txBox="1"/>
          <p:nvPr/>
        </p:nvSpPr>
        <p:spPr>
          <a:xfrm>
            <a:off x="8634992" y="2803434"/>
            <a:ext cx="701923" cy="369332"/>
          </a:xfrm>
          <a:prstGeom prst="rect">
            <a:avLst/>
          </a:prstGeom>
          <a:solidFill>
            <a:schemeClr val="accent1">
              <a:lumMod val="60000"/>
              <a:lumOff val="40000"/>
            </a:schemeClr>
          </a:solidFill>
        </p:spPr>
        <p:txBody>
          <a:bodyPr wrap="none" rtlCol="0">
            <a:spAutoFit/>
          </a:bodyPr>
          <a:lstStyle/>
          <a:p>
            <a:r>
              <a:rPr lang="pl-PL" dirty="0" smtClean="0"/>
              <a:t>woda</a:t>
            </a:r>
            <a:endParaRPr lang="pl-PL" dirty="0"/>
          </a:p>
        </p:txBody>
      </p:sp>
      <p:sp>
        <p:nvSpPr>
          <p:cNvPr id="13" name="Prostokąt 12"/>
          <p:cNvSpPr/>
          <p:nvPr/>
        </p:nvSpPr>
        <p:spPr>
          <a:xfrm>
            <a:off x="6717243" y="5443259"/>
            <a:ext cx="5655742" cy="923330"/>
          </a:xfrm>
          <a:prstGeom prst="rect">
            <a:avLst/>
          </a:prstGeom>
        </p:spPr>
        <p:txBody>
          <a:bodyPr wrap="square">
            <a:spAutoFit/>
          </a:bodyPr>
          <a:lstStyle/>
          <a:p>
            <a:r>
              <a:rPr lang="pl-PL" dirty="0" smtClean="0"/>
              <a:t>Badania oparte wyłącznie na zdolnościach refrakcyjnych oka wykazały, że pingwiny powinny być </a:t>
            </a:r>
            <a:r>
              <a:rPr lang="pl-PL" dirty="0" err="1" smtClean="0"/>
              <a:t>emmetropiczne</a:t>
            </a:r>
            <a:r>
              <a:rPr lang="pl-PL" dirty="0" smtClean="0"/>
              <a:t> (mieć normalne widzenie) w wodzie</a:t>
            </a:r>
            <a:endParaRPr lang="pl-PL" dirty="0"/>
          </a:p>
        </p:txBody>
      </p:sp>
      <p:sp>
        <p:nvSpPr>
          <p:cNvPr id="14" name="Prostokąt 13"/>
          <p:cNvSpPr/>
          <p:nvPr/>
        </p:nvSpPr>
        <p:spPr>
          <a:xfrm>
            <a:off x="3328336" y="771203"/>
            <a:ext cx="2803067" cy="3539430"/>
          </a:xfrm>
          <a:prstGeom prst="rect">
            <a:avLst/>
          </a:prstGeom>
        </p:spPr>
        <p:txBody>
          <a:bodyPr wrap="square">
            <a:spAutoFit/>
          </a:bodyPr>
          <a:lstStyle/>
          <a:p>
            <a:r>
              <a:rPr lang="pl-PL" sz="1600" dirty="0"/>
              <a:t>W porównaniu do ludzi, niektóre ptaki nurkujące, takie jak kaczki i kormorany, mają silniejsze mięśnie wokół soczewki, a sama soczewka jest stosunkowo elastyczna. Ptaki te mają do 10 razy większą moc ogniskowania niż ludzie. Jako ptaki nurkujące, muszą dokonywać natychmiastowych korekt, aby przełączyć się z widzenia i ogniskowania w powietrzu na widzenie w wodzie. </a:t>
            </a:r>
          </a:p>
        </p:txBody>
      </p:sp>
      <p:pic>
        <p:nvPicPr>
          <p:cNvPr id="5" name="Obraz 4"/>
          <p:cNvPicPr>
            <a:picLocks noChangeAspect="1"/>
          </p:cNvPicPr>
          <p:nvPr/>
        </p:nvPicPr>
        <p:blipFill>
          <a:blip r:embed="rId4"/>
          <a:stretch>
            <a:fillRect/>
          </a:stretch>
        </p:blipFill>
        <p:spPr>
          <a:xfrm>
            <a:off x="0" y="0"/>
            <a:ext cx="3242731" cy="4053414"/>
          </a:xfrm>
          <a:prstGeom prst="rect">
            <a:avLst/>
          </a:prstGeom>
        </p:spPr>
      </p:pic>
      <p:sp>
        <p:nvSpPr>
          <p:cNvPr id="15" name="Prostokąt 14"/>
          <p:cNvSpPr/>
          <p:nvPr/>
        </p:nvSpPr>
        <p:spPr>
          <a:xfrm>
            <a:off x="1550046" y="3743419"/>
            <a:ext cx="1643591" cy="276999"/>
          </a:xfrm>
          <a:prstGeom prst="rect">
            <a:avLst/>
          </a:prstGeom>
        </p:spPr>
        <p:txBody>
          <a:bodyPr wrap="none">
            <a:spAutoFit/>
          </a:bodyPr>
          <a:lstStyle/>
          <a:p>
            <a:r>
              <a:rPr lang="pl-PL" sz="1200" dirty="0">
                <a:solidFill>
                  <a:schemeClr val="bg1"/>
                </a:solidFill>
              </a:rPr>
              <a:t>www.nicolas-stettler.ch</a:t>
            </a:r>
          </a:p>
        </p:txBody>
      </p:sp>
    </p:spTree>
    <p:extLst>
      <p:ext uri="{BB962C8B-B14F-4D97-AF65-F5344CB8AC3E}">
        <p14:creationId xmlns:p14="http://schemas.microsoft.com/office/powerpoint/2010/main" val="28824197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Shape 344"/>
        <p:cNvGrpSpPr/>
        <p:nvPr/>
      </p:nvGrpSpPr>
      <p:grpSpPr>
        <a:xfrm>
          <a:off x="0" y="0"/>
          <a:ext cx="0" cy="0"/>
          <a:chOff x="0" y="0"/>
          <a:chExt cx="0" cy="0"/>
        </a:xfrm>
      </p:grpSpPr>
      <p:pic>
        <p:nvPicPr>
          <p:cNvPr id="345" name="Google Shape;345;p14"/>
          <p:cNvPicPr preferRelativeResize="0"/>
          <p:nvPr/>
        </p:nvPicPr>
        <p:blipFill rotWithShape="1">
          <a:blip r:embed="rId3">
            <a:alphaModFix/>
          </a:blip>
          <a:srcRect/>
          <a:stretch/>
        </p:blipFill>
        <p:spPr>
          <a:xfrm>
            <a:off x="73080" y="2857680"/>
            <a:ext cx="5079600" cy="3428640"/>
          </a:xfrm>
          <a:prstGeom prst="rect">
            <a:avLst/>
          </a:prstGeom>
          <a:noFill/>
          <a:ln>
            <a:noFill/>
          </a:ln>
        </p:spPr>
      </p:pic>
      <p:sp>
        <p:nvSpPr>
          <p:cNvPr id="346" name="Google Shape;346;p14"/>
          <p:cNvSpPr/>
          <p:nvPr/>
        </p:nvSpPr>
        <p:spPr>
          <a:xfrm>
            <a:off x="4223880" y="5864760"/>
            <a:ext cx="928800" cy="41004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050" b="0" i="0" u="none" strike="noStrike" cap="none">
                <a:solidFill>
                  <a:srgbClr val="FFFFFF"/>
                </a:solidFill>
                <a:latin typeface="Arial"/>
                <a:ea typeface="Arial"/>
                <a:cs typeface="Arial"/>
                <a:sym typeface="Arial"/>
              </a:rPr>
              <a:t> © Jim Duncan</a:t>
            </a:r>
            <a:endParaRPr sz="1050" b="0" i="0" u="none" strike="noStrike" cap="none">
              <a:latin typeface="Arial"/>
              <a:ea typeface="Arial"/>
              <a:cs typeface="Arial"/>
              <a:sym typeface="Arial"/>
            </a:endParaRPr>
          </a:p>
        </p:txBody>
      </p:sp>
      <p:sp>
        <p:nvSpPr>
          <p:cNvPr id="347" name="Google Shape;347;p14"/>
          <p:cNvSpPr/>
          <p:nvPr/>
        </p:nvSpPr>
        <p:spPr>
          <a:xfrm>
            <a:off x="185760" y="5864760"/>
            <a:ext cx="1132200" cy="3034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400" b="1" i="0" u="none" strike="noStrike" cap="none">
                <a:solidFill>
                  <a:srgbClr val="FFFFFF"/>
                </a:solidFill>
                <a:latin typeface="Arial"/>
                <a:ea typeface="Arial"/>
                <a:cs typeface="Arial"/>
                <a:sym typeface="Arial"/>
              </a:rPr>
              <a:t>włochatka</a:t>
            </a:r>
            <a:endParaRPr sz="1400" b="0" i="0" u="none" strike="noStrike" cap="none">
              <a:latin typeface="Arial"/>
              <a:ea typeface="Arial"/>
              <a:cs typeface="Arial"/>
              <a:sym typeface="Arial"/>
            </a:endParaRPr>
          </a:p>
        </p:txBody>
      </p:sp>
      <p:sp>
        <p:nvSpPr>
          <p:cNvPr id="348" name="Google Shape;348;p14"/>
          <p:cNvSpPr/>
          <p:nvPr/>
        </p:nvSpPr>
        <p:spPr>
          <a:xfrm>
            <a:off x="286550" y="6386400"/>
            <a:ext cx="4621116" cy="32724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600" b="1" i="0" u="none" strike="noStrike" cap="none"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Asymetryczna</a:t>
            </a:r>
            <a:r>
              <a:rPr lang="en-US" sz="16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r>
              <a:rPr lang="en-US" sz="1600" b="1" dirty="0" err="1">
                <a:latin typeface="Calibri" panose="020F0502020204030204" pitchFamily="34" charset="0"/>
                <a:ea typeface="Calibri" panose="020F0502020204030204" pitchFamily="34" charset="0"/>
                <a:cs typeface="Calibri" panose="020F0502020204030204" pitchFamily="34" charset="0"/>
              </a:rPr>
              <a:t>usytuowane</a:t>
            </a:r>
            <a:r>
              <a:rPr lang="en-US" sz="1600" b="1" dirty="0">
                <a:latin typeface="Calibri" panose="020F0502020204030204" pitchFamily="34" charset="0"/>
                <a:ea typeface="Calibri" panose="020F0502020204030204" pitchFamily="34" charset="0"/>
                <a:cs typeface="Calibri" panose="020F0502020204030204" pitchFamily="34" charset="0"/>
              </a:rPr>
              <a:t> </a:t>
            </a:r>
            <a:r>
              <a:rPr lang="en-US" sz="1600" b="1" dirty="0" err="1" smtClean="0">
                <a:latin typeface="Calibri" panose="020F0502020204030204" pitchFamily="34" charset="0"/>
                <a:ea typeface="Calibri" panose="020F0502020204030204" pitchFamily="34" charset="0"/>
                <a:cs typeface="Calibri" panose="020F0502020204030204" pitchFamily="34" charset="0"/>
              </a:rPr>
              <a:t>otwory</a:t>
            </a:r>
            <a:r>
              <a:rPr lang="pl-PL" sz="1600" b="1" dirty="0" smtClean="0">
                <a:latin typeface="Calibri" panose="020F0502020204030204" pitchFamily="34" charset="0"/>
                <a:ea typeface="Calibri" panose="020F0502020204030204" pitchFamily="34" charset="0"/>
                <a:cs typeface="Calibri" panose="020F0502020204030204" pitchFamily="34" charset="0"/>
              </a:rPr>
              <a:t> </a:t>
            </a:r>
            <a:r>
              <a:rPr lang="en-US" sz="1600" b="1" dirty="0" err="1" smtClean="0">
                <a:latin typeface="Calibri" panose="020F0502020204030204" pitchFamily="34" charset="0"/>
                <a:ea typeface="Calibri" panose="020F0502020204030204" pitchFamily="34" charset="0"/>
                <a:cs typeface="Calibri" panose="020F0502020204030204" pitchFamily="34" charset="0"/>
              </a:rPr>
              <a:t>uszne</a:t>
            </a:r>
            <a:endParaRPr sz="1600" b="1" i="0" u="none" strike="noStrike" cap="none" dirty="0">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49" name="Google Shape;349;p14"/>
          <p:cNvPicPr preferRelativeResize="0"/>
          <p:nvPr/>
        </p:nvPicPr>
        <p:blipFill rotWithShape="1">
          <a:blip r:embed="rId4">
            <a:alphaModFix/>
          </a:blip>
          <a:srcRect/>
          <a:stretch/>
        </p:blipFill>
        <p:spPr>
          <a:xfrm>
            <a:off x="7153200" y="1369440"/>
            <a:ext cx="4076280" cy="2705400"/>
          </a:xfrm>
          <a:prstGeom prst="rect">
            <a:avLst/>
          </a:prstGeom>
          <a:noFill/>
          <a:ln>
            <a:noFill/>
          </a:ln>
        </p:spPr>
      </p:pic>
      <p:sp>
        <p:nvSpPr>
          <p:cNvPr id="350" name="Google Shape;350;p14"/>
          <p:cNvSpPr/>
          <p:nvPr/>
        </p:nvSpPr>
        <p:spPr>
          <a:xfrm>
            <a:off x="9676150" y="3736800"/>
            <a:ext cx="15018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000" b="0" i="0" u="none" strike="noStrike" cap="none">
                <a:solidFill>
                  <a:srgbClr val="FFFFFF"/>
                </a:solidFill>
                <a:latin typeface="Arial"/>
                <a:ea typeface="Arial"/>
                <a:cs typeface="Arial"/>
                <a:sym typeface="Arial"/>
              </a:rPr>
              <a:t> © Cezary Korkosz</a:t>
            </a:r>
            <a:endParaRPr sz="1000" b="0" i="0" u="none" strike="noStrike" cap="none">
              <a:latin typeface="Arial"/>
              <a:ea typeface="Arial"/>
              <a:cs typeface="Arial"/>
              <a:sym typeface="Arial"/>
            </a:endParaRPr>
          </a:p>
        </p:txBody>
      </p:sp>
      <p:sp>
        <p:nvSpPr>
          <p:cNvPr id="351" name="Google Shape;351;p14"/>
          <p:cNvSpPr/>
          <p:nvPr/>
        </p:nvSpPr>
        <p:spPr>
          <a:xfrm rot="8190000">
            <a:off x="1124640" y="3691800"/>
            <a:ext cx="1585080" cy="68400"/>
          </a:xfrm>
          <a:prstGeom prst="rightArrow">
            <a:avLst>
              <a:gd name="adj1" fmla="val 50000"/>
              <a:gd name="adj2" fmla="val 50000"/>
            </a:avLst>
          </a:prstGeom>
          <a:solidFill>
            <a:schemeClr val="l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4"/>
          <p:cNvSpPr/>
          <p:nvPr/>
        </p:nvSpPr>
        <p:spPr>
          <a:xfrm rot="4726800">
            <a:off x="3414960" y="4020840"/>
            <a:ext cx="1063440" cy="67680"/>
          </a:xfrm>
          <a:prstGeom prst="rightArrow">
            <a:avLst>
              <a:gd name="adj1" fmla="val 50000"/>
              <a:gd name="adj2" fmla="val 50000"/>
            </a:avLst>
          </a:prstGeom>
          <a:solidFill>
            <a:schemeClr val="l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2649240" y="3017520"/>
            <a:ext cx="1433520" cy="3034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400" b="1" i="0" u="none" strike="noStrike" cap="none">
                <a:solidFill>
                  <a:srgbClr val="FFFFFF"/>
                </a:solidFill>
                <a:latin typeface="Arial"/>
                <a:ea typeface="Arial"/>
                <a:cs typeface="Arial"/>
                <a:sym typeface="Arial"/>
              </a:rPr>
              <a:t>otwory uszne</a:t>
            </a:r>
            <a:endParaRPr sz="1400" b="0" i="0" u="none" strike="noStrike" cap="none">
              <a:latin typeface="Arial"/>
              <a:ea typeface="Arial"/>
              <a:cs typeface="Arial"/>
              <a:sym typeface="Arial"/>
            </a:endParaRPr>
          </a:p>
        </p:txBody>
      </p:sp>
      <p:pic>
        <p:nvPicPr>
          <p:cNvPr id="354" name="Google Shape;354;p14"/>
          <p:cNvPicPr preferRelativeResize="0"/>
          <p:nvPr/>
        </p:nvPicPr>
        <p:blipFill rotWithShape="1">
          <a:blip r:embed="rId5">
            <a:alphaModFix/>
          </a:blip>
          <a:srcRect/>
          <a:stretch/>
        </p:blipFill>
        <p:spPr>
          <a:xfrm>
            <a:off x="7153200" y="4075200"/>
            <a:ext cx="4076280" cy="2712960"/>
          </a:xfrm>
          <a:prstGeom prst="rect">
            <a:avLst/>
          </a:prstGeom>
          <a:noFill/>
          <a:ln>
            <a:noFill/>
          </a:ln>
        </p:spPr>
      </p:pic>
      <p:sp>
        <p:nvSpPr>
          <p:cNvPr id="355" name="Google Shape;355;p14"/>
          <p:cNvSpPr/>
          <p:nvPr/>
        </p:nvSpPr>
        <p:spPr>
          <a:xfrm rot="2257200">
            <a:off x="10154160" y="1570680"/>
            <a:ext cx="226800" cy="805680"/>
          </a:xfrm>
          <a:prstGeom prst="downArrow">
            <a:avLst>
              <a:gd name="adj1" fmla="val 50000"/>
              <a:gd name="adj2" fmla="val 50000"/>
            </a:avLst>
          </a:prstGeom>
          <a:solidFill>
            <a:schemeClr val="l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4"/>
          <p:cNvSpPr/>
          <p:nvPr/>
        </p:nvSpPr>
        <p:spPr>
          <a:xfrm>
            <a:off x="10569240" y="1413000"/>
            <a:ext cx="658080" cy="3034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FFFFFF"/>
                </a:solidFill>
                <a:latin typeface="Arial"/>
                <a:ea typeface="Arial"/>
                <a:cs typeface="Arial"/>
                <a:sym typeface="Arial"/>
              </a:rPr>
              <a:t>szlara</a:t>
            </a:r>
            <a:endParaRPr sz="1400" b="0" i="0" u="none" strike="noStrike" cap="none">
              <a:latin typeface="Arial"/>
              <a:ea typeface="Arial"/>
              <a:cs typeface="Arial"/>
              <a:sym typeface="Arial"/>
            </a:endParaRPr>
          </a:p>
        </p:txBody>
      </p:sp>
      <p:sp>
        <p:nvSpPr>
          <p:cNvPr id="357" name="Google Shape;357;p14"/>
          <p:cNvSpPr/>
          <p:nvPr/>
        </p:nvSpPr>
        <p:spPr>
          <a:xfrm>
            <a:off x="7657560" y="4206240"/>
            <a:ext cx="2499120" cy="3034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FFFFFF"/>
                </a:solidFill>
                <a:latin typeface="Arial"/>
                <a:ea typeface="Arial"/>
                <a:cs typeface="Arial"/>
                <a:sym typeface="Arial"/>
              </a:rPr>
              <a:t>szlara=mikrofon paraboliczny</a:t>
            </a:r>
            <a:endParaRPr sz="1400" b="0" i="0" u="none" strike="noStrike" cap="none">
              <a:latin typeface="Arial"/>
              <a:ea typeface="Arial"/>
              <a:cs typeface="Arial"/>
              <a:sym typeface="Arial"/>
            </a:endParaRPr>
          </a:p>
        </p:txBody>
      </p:sp>
      <p:pic>
        <p:nvPicPr>
          <p:cNvPr id="360" name="Google Shape;360;p14"/>
          <p:cNvPicPr preferRelativeResize="0"/>
          <p:nvPr/>
        </p:nvPicPr>
        <p:blipFill rotWithShape="1">
          <a:blip r:embed="rId6">
            <a:alphaModFix/>
          </a:blip>
          <a:srcRect/>
          <a:stretch/>
        </p:blipFill>
        <p:spPr>
          <a:xfrm>
            <a:off x="4742280" y="3017520"/>
            <a:ext cx="2707200" cy="2030400"/>
          </a:xfrm>
          <a:prstGeom prst="rect">
            <a:avLst/>
          </a:prstGeom>
          <a:noFill/>
          <a:ln>
            <a:noFill/>
          </a:ln>
        </p:spPr>
      </p:pic>
      <p:pic>
        <p:nvPicPr>
          <p:cNvPr id="361" name="Google Shape;361;p14"/>
          <p:cNvPicPr preferRelativeResize="0"/>
          <p:nvPr/>
        </p:nvPicPr>
        <p:blipFill rotWithShape="1">
          <a:blip r:embed="rId7">
            <a:alphaModFix/>
          </a:blip>
          <a:srcRect/>
          <a:stretch/>
        </p:blipFill>
        <p:spPr>
          <a:xfrm>
            <a:off x="731880" y="60861"/>
            <a:ext cx="3762000" cy="3847680"/>
          </a:xfrm>
          <a:prstGeom prst="rect">
            <a:avLst/>
          </a:prstGeom>
          <a:noFill/>
          <a:ln>
            <a:noFill/>
          </a:ln>
        </p:spPr>
      </p:pic>
      <p:sp>
        <p:nvSpPr>
          <p:cNvPr id="362" name="Google Shape;362;p14"/>
          <p:cNvSpPr/>
          <p:nvPr/>
        </p:nvSpPr>
        <p:spPr>
          <a:xfrm>
            <a:off x="6546240" y="4837320"/>
            <a:ext cx="898920" cy="21204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800" b="0" i="0" u="none" strike="noStrike" cap="none">
                <a:solidFill>
                  <a:srgbClr val="FFFFFF"/>
                </a:solidFill>
                <a:latin typeface="Arial"/>
                <a:ea typeface="Arial"/>
                <a:cs typeface="Arial"/>
                <a:sym typeface="Arial"/>
              </a:rPr>
              <a:t>bestpest.com.pl</a:t>
            </a:r>
            <a:endParaRPr sz="800" b="0" i="0" u="none" strike="noStrike" cap="none">
              <a:latin typeface="Arial"/>
              <a:ea typeface="Arial"/>
              <a:cs typeface="Arial"/>
              <a:sym typeface="Arial"/>
            </a:endParaRPr>
          </a:p>
        </p:txBody>
      </p:sp>
      <p:sp>
        <p:nvSpPr>
          <p:cNvPr id="363" name="Google Shape;363;p14"/>
          <p:cNvSpPr/>
          <p:nvPr/>
        </p:nvSpPr>
        <p:spPr>
          <a:xfrm>
            <a:off x="10258200" y="6573600"/>
            <a:ext cx="1042200" cy="22752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900" b="0" i="0" u="none" strike="noStrike" cap="none">
                <a:solidFill>
                  <a:srgbClr val="FFFFFF"/>
                </a:solidFill>
                <a:latin typeface="Arial"/>
                <a:ea typeface="Arial"/>
                <a:cs typeface="Arial"/>
                <a:sym typeface="Arial"/>
              </a:rPr>
              <a:t>www.telinga.com</a:t>
            </a:r>
            <a:endParaRPr sz="900" b="0" i="0" u="none" strike="noStrike" cap="none">
              <a:latin typeface="Arial"/>
              <a:ea typeface="Arial"/>
              <a:cs typeface="Arial"/>
              <a:sym typeface="Arial"/>
            </a:endParaRPr>
          </a:p>
        </p:txBody>
      </p:sp>
      <p:sp>
        <p:nvSpPr>
          <p:cNvPr id="364" name="Google Shape;364;p14"/>
          <p:cNvSpPr/>
          <p:nvPr/>
        </p:nvSpPr>
        <p:spPr>
          <a:xfrm>
            <a:off x="1072080" y="4633920"/>
            <a:ext cx="1331640" cy="3034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Konishi (1973)</a:t>
            </a:r>
            <a:endParaRPr sz="1400" b="0" i="0" u="none" strike="noStrike" cap="none">
              <a:latin typeface="Arial"/>
              <a:ea typeface="Arial"/>
              <a:cs typeface="Arial"/>
              <a:sym typeface="Arial"/>
            </a:endParaRPr>
          </a:p>
        </p:txBody>
      </p:sp>
      <p:sp>
        <p:nvSpPr>
          <p:cNvPr id="2" name="pole tekstowe 1"/>
          <p:cNvSpPr txBox="1"/>
          <p:nvPr/>
        </p:nvSpPr>
        <p:spPr>
          <a:xfrm>
            <a:off x="5149340" y="173620"/>
            <a:ext cx="2093073" cy="523220"/>
          </a:xfrm>
          <a:prstGeom prst="rect">
            <a:avLst/>
          </a:prstGeom>
          <a:noFill/>
        </p:spPr>
        <p:txBody>
          <a:bodyPr wrap="none" rtlCol="0">
            <a:spAutoFit/>
          </a:bodyPr>
          <a:lstStyle/>
          <a:p>
            <a:r>
              <a:rPr lang="pl-PL" sz="2800" b="1" dirty="0" smtClean="0"/>
              <a:t>Zmysł słuchu</a:t>
            </a:r>
            <a:endParaRPr lang="pl-PL" sz="2800" b="1" dirty="0"/>
          </a:p>
        </p:txBody>
      </p:sp>
    </p:spTree>
    <p:extLst>
      <p:ext uri="{BB962C8B-B14F-4D97-AF65-F5344CB8AC3E}">
        <p14:creationId xmlns:p14="http://schemas.microsoft.com/office/powerpoint/2010/main" val="195196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369"/>
        <p:cNvGrpSpPr/>
        <p:nvPr/>
      </p:nvGrpSpPr>
      <p:grpSpPr>
        <a:xfrm>
          <a:off x="0" y="0"/>
          <a:ext cx="0" cy="0"/>
          <a:chOff x="0" y="0"/>
          <a:chExt cx="0" cy="0"/>
        </a:xfrm>
      </p:grpSpPr>
      <p:pic>
        <p:nvPicPr>
          <p:cNvPr id="370" name="Google Shape;370;p11"/>
          <p:cNvPicPr preferRelativeResize="0"/>
          <p:nvPr/>
        </p:nvPicPr>
        <p:blipFill rotWithShape="1">
          <a:blip r:embed="rId3">
            <a:alphaModFix/>
          </a:blip>
          <a:srcRect/>
          <a:stretch/>
        </p:blipFill>
        <p:spPr>
          <a:xfrm>
            <a:off x="0" y="1831680"/>
            <a:ext cx="12191760" cy="4740840"/>
          </a:xfrm>
          <a:prstGeom prst="rect">
            <a:avLst/>
          </a:prstGeom>
          <a:noFill/>
          <a:ln>
            <a:noFill/>
          </a:ln>
        </p:spPr>
      </p:pic>
      <p:sp>
        <p:nvSpPr>
          <p:cNvPr id="373" name="Google Shape;373;p11"/>
          <p:cNvSpPr/>
          <p:nvPr/>
        </p:nvSpPr>
        <p:spPr>
          <a:xfrm>
            <a:off x="313241" y="842820"/>
            <a:ext cx="45465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2400" b="0" i="0" u="none" strike="noStrike" cap="none" dirty="0" err="1">
                <a:solidFill>
                  <a:srgbClr val="000000"/>
                </a:solidFill>
                <a:latin typeface="Arial"/>
                <a:ea typeface="Arial"/>
                <a:cs typeface="Arial"/>
                <a:sym typeface="Arial"/>
              </a:rPr>
              <a:t>Jak</a:t>
            </a:r>
            <a:r>
              <a:rPr lang="en-US" sz="2400" b="0" i="0" u="none" strike="noStrike" cap="none" dirty="0">
                <a:solidFill>
                  <a:srgbClr val="000000"/>
                </a:solidFill>
                <a:latin typeface="Arial"/>
                <a:ea typeface="Arial"/>
                <a:cs typeface="Arial"/>
                <a:sym typeface="Arial"/>
              </a:rPr>
              <a:t> </a:t>
            </a:r>
            <a:r>
              <a:rPr lang="en-US" sz="2400" b="0" i="0" u="none" strike="noStrike" cap="none" dirty="0" err="1">
                <a:solidFill>
                  <a:srgbClr val="000000"/>
                </a:solidFill>
                <a:latin typeface="Arial"/>
                <a:ea typeface="Arial"/>
                <a:cs typeface="Arial"/>
                <a:sym typeface="Arial"/>
              </a:rPr>
              <a:t>oddzielić</a:t>
            </a:r>
            <a:r>
              <a:rPr lang="en-US" sz="2400" b="0" i="0" u="none" strike="noStrike" cap="none" dirty="0">
                <a:solidFill>
                  <a:srgbClr val="000000"/>
                </a:solidFill>
                <a:latin typeface="Arial"/>
                <a:ea typeface="Arial"/>
                <a:cs typeface="Arial"/>
                <a:sym typeface="Arial"/>
              </a:rPr>
              <a:t> </a:t>
            </a:r>
            <a:r>
              <a:rPr lang="en-US" sz="2400" b="0" i="0" u="none" strike="noStrike" cap="none" dirty="0" err="1">
                <a:solidFill>
                  <a:srgbClr val="000000"/>
                </a:solidFill>
                <a:latin typeface="Arial"/>
                <a:ea typeface="Arial"/>
                <a:cs typeface="Arial"/>
                <a:sym typeface="Arial"/>
              </a:rPr>
              <a:t>żwir</a:t>
            </a:r>
            <a:r>
              <a:rPr lang="en-US" sz="2400" b="0" i="0" u="none" strike="noStrike" cap="none" dirty="0">
                <a:solidFill>
                  <a:srgbClr val="000000"/>
                </a:solidFill>
                <a:latin typeface="Arial"/>
                <a:ea typeface="Arial"/>
                <a:cs typeface="Arial"/>
                <a:sym typeface="Arial"/>
              </a:rPr>
              <a:t> od </a:t>
            </a:r>
            <a:r>
              <a:rPr lang="en-US" sz="2400" b="0" i="0" u="none" strike="noStrike" cap="none" dirty="0" err="1">
                <a:solidFill>
                  <a:srgbClr val="000000"/>
                </a:solidFill>
                <a:latin typeface="Arial"/>
                <a:ea typeface="Arial"/>
                <a:cs typeface="Arial"/>
                <a:sym typeface="Arial"/>
              </a:rPr>
              <a:t>musli</a:t>
            </a:r>
            <a:r>
              <a:rPr lang="en-US" sz="2400" b="0" i="0" u="none" strike="noStrike" cap="none" dirty="0">
                <a:solidFill>
                  <a:srgbClr val="000000"/>
                </a:solidFill>
                <a:latin typeface="Arial"/>
                <a:ea typeface="Arial"/>
                <a:cs typeface="Arial"/>
                <a:sym typeface="Arial"/>
              </a:rPr>
              <a:t>?</a:t>
            </a:r>
            <a:endParaRPr sz="2400" b="0" i="0" u="none" strike="noStrike" cap="none" dirty="0">
              <a:latin typeface="Arial"/>
              <a:ea typeface="Arial"/>
              <a:cs typeface="Arial"/>
              <a:sym typeface="Arial"/>
            </a:endParaRPr>
          </a:p>
        </p:txBody>
      </p:sp>
      <p:sp>
        <p:nvSpPr>
          <p:cNvPr id="374" name="Google Shape;374;p11"/>
          <p:cNvSpPr/>
          <p:nvPr/>
        </p:nvSpPr>
        <p:spPr>
          <a:xfrm>
            <a:off x="5591160" y="4920120"/>
            <a:ext cx="1032120" cy="820440"/>
          </a:xfrm>
          <a:prstGeom prst="rect">
            <a:avLst/>
          </a:prstGeom>
          <a:solidFill>
            <a:schemeClr val="lt1"/>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narząd na końcu dzioba</a:t>
            </a:r>
            <a:endParaRPr sz="1600" b="0" i="0" u="none" strike="noStrike" cap="none">
              <a:latin typeface="Arial"/>
              <a:ea typeface="Arial"/>
              <a:cs typeface="Arial"/>
              <a:sym typeface="Arial"/>
            </a:endParaRPr>
          </a:p>
        </p:txBody>
      </p:sp>
      <p:pic>
        <p:nvPicPr>
          <p:cNvPr id="375" name="Google Shape;375;p11"/>
          <p:cNvPicPr preferRelativeResize="0"/>
          <p:nvPr/>
        </p:nvPicPr>
        <p:blipFill rotWithShape="1">
          <a:blip r:embed="rId4">
            <a:alphaModFix/>
          </a:blip>
          <a:srcRect/>
          <a:stretch/>
        </p:blipFill>
        <p:spPr>
          <a:xfrm>
            <a:off x="8381880" y="309960"/>
            <a:ext cx="3809520" cy="5049720"/>
          </a:xfrm>
          <a:prstGeom prst="rect">
            <a:avLst/>
          </a:prstGeom>
          <a:noFill/>
          <a:ln>
            <a:noFill/>
          </a:ln>
        </p:spPr>
      </p:pic>
      <p:sp>
        <p:nvSpPr>
          <p:cNvPr id="376" name="Google Shape;376;p11"/>
          <p:cNvSpPr/>
          <p:nvPr/>
        </p:nvSpPr>
        <p:spPr>
          <a:xfrm>
            <a:off x="10550880" y="4920120"/>
            <a:ext cx="1464120" cy="3034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000" b="0" i="0" u="none" strike="noStrike" cap="none">
                <a:solidFill>
                  <a:srgbClr val="000000"/>
                </a:solidFill>
                <a:latin typeface="Arial"/>
                <a:ea typeface="Arial"/>
                <a:cs typeface="Arial"/>
                <a:sym typeface="Arial"/>
              </a:rPr>
              <a:t>© H. Berkhoudt (1980</a:t>
            </a:r>
            <a:r>
              <a:rPr lang="en-US" sz="1400" b="0" i="0" u="none" strike="noStrike" cap="none">
                <a:solidFill>
                  <a:srgbClr val="000000"/>
                </a:solidFill>
                <a:latin typeface="Arial"/>
                <a:ea typeface="Arial"/>
                <a:cs typeface="Arial"/>
                <a:sym typeface="Arial"/>
              </a:rPr>
              <a:t>)</a:t>
            </a:r>
            <a:endParaRPr sz="1400" b="0" i="0" u="none" strike="noStrike" cap="none">
              <a:latin typeface="Arial"/>
              <a:ea typeface="Arial"/>
              <a:cs typeface="Arial"/>
              <a:sym typeface="Arial"/>
            </a:endParaRPr>
          </a:p>
        </p:txBody>
      </p:sp>
      <p:sp>
        <p:nvSpPr>
          <p:cNvPr id="2" name="pole tekstowe 1"/>
          <p:cNvSpPr txBox="1"/>
          <p:nvPr/>
        </p:nvSpPr>
        <p:spPr>
          <a:xfrm>
            <a:off x="4670518" y="157310"/>
            <a:ext cx="3637406" cy="523220"/>
          </a:xfrm>
          <a:prstGeom prst="rect">
            <a:avLst/>
          </a:prstGeom>
          <a:noFill/>
        </p:spPr>
        <p:txBody>
          <a:bodyPr wrap="none" rtlCol="0">
            <a:spAutoFit/>
          </a:bodyPr>
          <a:lstStyle/>
          <a:p>
            <a:r>
              <a:rPr lang="pl-PL" sz="2800" b="1" dirty="0" smtClean="0"/>
              <a:t>Zmysł dotyku u ptaków</a:t>
            </a:r>
            <a:endParaRPr lang="pl-PL" sz="2800" b="1" dirty="0"/>
          </a:p>
        </p:txBody>
      </p:sp>
    </p:spTree>
    <p:extLst>
      <p:ext uri="{BB962C8B-B14F-4D97-AF65-F5344CB8AC3E}">
        <p14:creationId xmlns:p14="http://schemas.microsoft.com/office/powerpoint/2010/main" val="57187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381"/>
        <p:cNvGrpSpPr/>
        <p:nvPr/>
      </p:nvGrpSpPr>
      <p:grpSpPr>
        <a:xfrm>
          <a:off x="0" y="0"/>
          <a:ext cx="0" cy="0"/>
          <a:chOff x="0" y="0"/>
          <a:chExt cx="0" cy="0"/>
        </a:xfrm>
      </p:grpSpPr>
      <p:pic>
        <p:nvPicPr>
          <p:cNvPr id="382" name="Google Shape;382;p12"/>
          <p:cNvPicPr preferRelativeResize="0"/>
          <p:nvPr/>
        </p:nvPicPr>
        <p:blipFill rotWithShape="1">
          <a:blip r:embed="rId3">
            <a:alphaModFix/>
          </a:blip>
          <a:srcRect/>
          <a:stretch/>
        </p:blipFill>
        <p:spPr>
          <a:xfrm>
            <a:off x="148320" y="3079800"/>
            <a:ext cx="6692040" cy="2656440"/>
          </a:xfrm>
          <a:prstGeom prst="rect">
            <a:avLst/>
          </a:prstGeom>
          <a:noFill/>
          <a:ln>
            <a:noFill/>
          </a:ln>
        </p:spPr>
      </p:pic>
      <p:sp>
        <p:nvSpPr>
          <p:cNvPr id="383" name="Google Shape;383;p12"/>
          <p:cNvSpPr/>
          <p:nvPr/>
        </p:nvSpPr>
        <p:spPr>
          <a:xfrm>
            <a:off x="384120" y="2725920"/>
            <a:ext cx="2007000" cy="3034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ea typeface="Arial"/>
                <a:cs typeface="Arial"/>
                <a:sym typeface="Arial"/>
              </a:rPr>
              <a:t>DMS-</a:t>
            </a:r>
            <a:r>
              <a:rPr lang="en-US" sz="1400" b="0" i="0" u="none" strike="noStrike" cap="none" dirty="0" err="1">
                <a:solidFill>
                  <a:srgbClr val="000000"/>
                </a:solidFill>
                <a:ea typeface="Arial"/>
                <a:cs typeface="Arial"/>
                <a:sym typeface="Arial"/>
              </a:rPr>
              <a:t>siarczek</a:t>
            </a:r>
            <a:r>
              <a:rPr lang="en-US" sz="1400" b="0" i="0" u="none" strike="noStrike" cap="none" dirty="0">
                <a:solidFill>
                  <a:srgbClr val="000000"/>
                </a:solidFill>
                <a:ea typeface="Arial"/>
                <a:cs typeface="Arial"/>
                <a:sym typeface="Arial"/>
              </a:rPr>
              <a:t> </a:t>
            </a:r>
            <a:r>
              <a:rPr lang="en-US" sz="1400" b="0" i="0" u="none" strike="noStrike" cap="none" dirty="0" err="1">
                <a:solidFill>
                  <a:srgbClr val="000000"/>
                </a:solidFill>
                <a:ea typeface="Arial"/>
                <a:cs typeface="Arial"/>
                <a:sym typeface="Arial"/>
              </a:rPr>
              <a:t>dimetylu</a:t>
            </a:r>
            <a:endParaRPr sz="1400" b="0" i="0" u="none" strike="noStrike" cap="none" dirty="0">
              <a:ea typeface="Arial"/>
              <a:cs typeface="Arial"/>
              <a:sym typeface="Arial"/>
            </a:endParaRPr>
          </a:p>
        </p:txBody>
      </p:sp>
      <p:sp>
        <p:nvSpPr>
          <p:cNvPr id="384" name="Google Shape;384;p12"/>
          <p:cNvSpPr/>
          <p:nvPr/>
        </p:nvSpPr>
        <p:spPr>
          <a:xfrm>
            <a:off x="3174480" y="4899960"/>
            <a:ext cx="1302120" cy="272880"/>
          </a:xfrm>
          <a:prstGeom prst="rect">
            <a:avLst/>
          </a:prstGeom>
          <a:solidFill>
            <a:schemeClr val="lt1"/>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200" b="0" i="0" u="none" strike="noStrike" cap="none" dirty="0" err="1">
                <a:solidFill>
                  <a:srgbClr val="000000"/>
                </a:solidFill>
                <a:ea typeface="Arial"/>
                <a:cs typeface="Arial"/>
                <a:sym typeface="Arial"/>
              </a:rPr>
              <a:t>Fitoplankton</a:t>
            </a:r>
            <a:endParaRPr sz="1200" b="0" i="0" u="none" strike="noStrike" cap="none" dirty="0">
              <a:ea typeface="Arial"/>
              <a:cs typeface="Arial"/>
              <a:sym typeface="Arial"/>
            </a:endParaRPr>
          </a:p>
        </p:txBody>
      </p:sp>
      <p:sp>
        <p:nvSpPr>
          <p:cNvPr id="385" name="Google Shape;385;p12"/>
          <p:cNvSpPr/>
          <p:nvPr/>
        </p:nvSpPr>
        <p:spPr>
          <a:xfrm>
            <a:off x="5391720" y="4489920"/>
            <a:ext cx="1441440" cy="257760"/>
          </a:xfrm>
          <a:prstGeom prst="rect">
            <a:avLst/>
          </a:prstGeom>
          <a:solidFill>
            <a:schemeClr val="lt1"/>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100" b="0" i="0" u="none" strike="noStrike" cap="none" dirty="0" err="1">
                <a:solidFill>
                  <a:srgbClr val="000000"/>
                </a:solidFill>
                <a:ea typeface="Arial"/>
                <a:cs typeface="Arial"/>
                <a:sym typeface="Arial"/>
              </a:rPr>
              <a:t>Powierzchnia</a:t>
            </a:r>
            <a:r>
              <a:rPr lang="en-US" sz="1100" b="0" i="0" u="none" strike="noStrike" cap="none" dirty="0">
                <a:solidFill>
                  <a:srgbClr val="000000"/>
                </a:solidFill>
                <a:ea typeface="Arial"/>
                <a:cs typeface="Arial"/>
                <a:sym typeface="Arial"/>
              </a:rPr>
              <a:t> </a:t>
            </a:r>
            <a:r>
              <a:rPr lang="en-US" sz="1100" b="0" i="0" u="none" strike="noStrike" cap="none" dirty="0" err="1">
                <a:solidFill>
                  <a:srgbClr val="000000"/>
                </a:solidFill>
                <a:ea typeface="Arial"/>
                <a:cs typeface="Arial"/>
                <a:sym typeface="Arial"/>
              </a:rPr>
              <a:t>morza</a:t>
            </a:r>
            <a:endParaRPr sz="1100" b="0" i="0" u="none" strike="noStrike" cap="none" dirty="0">
              <a:ea typeface="Arial"/>
              <a:cs typeface="Arial"/>
              <a:sym typeface="Arial"/>
            </a:endParaRPr>
          </a:p>
        </p:txBody>
      </p:sp>
      <p:sp>
        <p:nvSpPr>
          <p:cNvPr id="386" name="Google Shape;386;p12"/>
          <p:cNvSpPr/>
          <p:nvPr/>
        </p:nvSpPr>
        <p:spPr>
          <a:xfrm>
            <a:off x="151560" y="3260880"/>
            <a:ext cx="2078640" cy="637920"/>
          </a:xfrm>
          <a:prstGeom prst="rect">
            <a:avLst/>
          </a:prstGeom>
          <a:solidFill>
            <a:schemeClr val="lt1"/>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200" b="0" i="0" u="none" strike="noStrike" cap="none" dirty="0">
                <a:solidFill>
                  <a:srgbClr val="000000"/>
                </a:solidFill>
                <a:ea typeface="Arial"/>
                <a:cs typeface="Arial"/>
                <a:sym typeface="Arial"/>
              </a:rPr>
              <a:t>DMS jest </a:t>
            </a:r>
            <a:r>
              <a:rPr lang="en-US" sz="1200" b="0" i="0" u="none" strike="noStrike" cap="none" dirty="0" err="1">
                <a:solidFill>
                  <a:srgbClr val="000000"/>
                </a:solidFill>
                <a:ea typeface="Arial"/>
                <a:cs typeface="Arial"/>
                <a:sym typeface="Arial"/>
              </a:rPr>
              <a:t>uwalniany</a:t>
            </a:r>
            <a:r>
              <a:rPr lang="en-US" sz="1200" b="0" i="0" u="none" strike="noStrike" cap="none" dirty="0">
                <a:solidFill>
                  <a:srgbClr val="000000"/>
                </a:solidFill>
                <a:ea typeface="Arial"/>
                <a:cs typeface="Arial"/>
                <a:sym typeface="Arial"/>
              </a:rPr>
              <a:t> </a:t>
            </a:r>
            <a:r>
              <a:rPr lang="en-US" sz="1200" b="0" i="0" u="none" strike="noStrike" cap="none" dirty="0" err="1">
                <a:solidFill>
                  <a:srgbClr val="000000"/>
                </a:solidFill>
                <a:ea typeface="Arial"/>
                <a:cs typeface="Arial"/>
                <a:sym typeface="Arial"/>
              </a:rPr>
              <a:t>przez</a:t>
            </a:r>
            <a:endParaRPr sz="1200" b="0" i="0" u="none" strike="noStrike" cap="none" dirty="0">
              <a:ea typeface="Arial"/>
              <a:cs typeface="Arial"/>
              <a:sym typeface="Arial"/>
            </a:endParaRPr>
          </a:p>
          <a:p>
            <a:pPr marL="0" marR="0" lvl="0" indent="0" algn="l" rtl="0">
              <a:lnSpc>
                <a:spcPct val="100000"/>
              </a:lnSpc>
              <a:spcBef>
                <a:spcPts val="0"/>
              </a:spcBef>
              <a:spcAft>
                <a:spcPts val="0"/>
              </a:spcAft>
              <a:buNone/>
            </a:pPr>
            <a:r>
              <a:rPr lang="en-US" sz="1200" b="0" i="0" u="none" strike="noStrike" cap="none" dirty="0" err="1">
                <a:solidFill>
                  <a:srgbClr val="000000"/>
                </a:solidFill>
                <a:ea typeface="Arial"/>
                <a:cs typeface="Arial"/>
                <a:sym typeface="Arial"/>
              </a:rPr>
              <a:t>fitoplankton</a:t>
            </a:r>
            <a:r>
              <a:rPr lang="en-US" sz="1200" b="0" i="0" u="none" strike="noStrike" cap="none" dirty="0">
                <a:solidFill>
                  <a:srgbClr val="000000"/>
                </a:solidFill>
                <a:ea typeface="Arial"/>
                <a:cs typeface="Arial"/>
                <a:sym typeface="Arial"/>
              </a:rPr>
              <a:t>, </a:t>
            </a:r>
            <a:r>
              <a:rPr lang="en-US" sz="1200" b="0" i="0" u="none" strike="noStrike" cap="none" dirty="0" err="1">
                <a:solidFill>
                  <a:srgbClr val="000000"/>
                </a:solidFill>
                <a:ea typeface="Arial"/>
                <a:cs typeface="Arial"/>
                <a:sym typeface="Arial"/>
              </a:rPr>
              <a:t>kiedy</a:t>
            </a:r>
            <a:r>
              <a:rPr lang="en-US" sz="1200" b="0" i="0" u="none" strike="noStrike" cap="none" dirty="0">
                <a:solidFill>
                  <a:srgbClr val="000000"/>
                </a:solidFill>
                <a:ea typeface="Arial"/>
                <a:cs typeface="Arial"/>
                <a:sym typeface="Arial"/>
              </a:rPr>
              <a:t> </a:t>
            </a:r>
            <a:r>
              <a:rPr lang="en-US" sz="1200" b="0" i="0" u="none" strike="noStrike" cap="none" dirty="0" err="1">
                <a:solidFill>
                  <a:srgbClr val="000000"/>
                </a:solidFill>
                <a:ea typeface="Arial"/>
                <a:cs typeface="Arial"/>
                <a:sym typeface="Arial"/>
              </a:rPr>
              <a:t>żeruje</a:t>
            </a:r>
            <a:r>
              <a:rPr lang="en-US" sz="1200" b="0" i="0" u="none" strike="noStrike" cap="none" dirty="0">
                <a:solidFill>
                  <a:srgbClr val="000000"/>
                </a:solidFill>
                <a:ea typeface="Arial"/>
                <a:cs typeface="Arial"/>
                <a:sym typeface="Arial"/>
              </a:rPr>
              <a:t> </a:t>
            </a:r>
            <a:r>
              <a:rPr lang="en-US" sz="1200" b="0" i="0" u="none" strike="noStrike" cap="none" dirty="0" err="1">
                <a:solidFill>
                  <a:srgbClr val="000000"/>
                </a:solidFill>
                <a:ea typeface="Arial"/>
                <a:cs typeface="Arial"/>
                <a:sym typeface="Arial"/>
              </a:rPr>
              <a:t>na</a:t>
            </a:r>
            <a:endParaRPr sz="1200" b="0" i="0" u="none" strike="noStrike" cap="none" dirty="0">
              <a:ea typeface="Arial"/>
              <a:cs typeface="Arial"/>
              <a:sym typeface="Arial"/>
            </a:endParaRPr>
          </a:p>
          <a:p>
            <a:pPr marL="0" marR="0" lvl="0" indent="0" algn="l" rtl="0">
              <a:lnSpc>
                <a:spcPct val="100000"/>
              </a:lnSpc>
              <a:spcBef>
                <a:spcPts val="0"/>
              </a:spcBef>
              <a:spcAft>
                <a:spcPts val="0"/>
              </a:spcAft>
              <a:buNone/>
            </a:pPr>
            <a:r>
              <a:rPr lang="en-US" sz="1200" b="0" i="0" u="none" strike="noStrike" cap="none" dirty="0" err="1">
                <a:solidFill>
                  <a:srgbClr val="000000"/>
                </a:solidFill>
                <a:ea typeface="Arial"/>
                <a:cs typeface="Arial"/>
                <a:sym typeface="Arial"/>
              </a:rPr>
              <a:t>nim</a:t>
            </a:r>
            <a:r>
              <a:rPr lang="en-US" sz="1200" b="0" i="0" u="none" strike="noStrike" cap="none" dirty="0">
                <a:solidFill>
                  <a:srgbClr val="000000"/>
                </a:solidFill>
                <a:ea typeface="Arial"/>
                <a:cs typeface="Arial"/>
                <a:sym typeface="Arial"/>
              </a:rPr>
              <a:t> zooplankton</a:t>
            </a:r>
            <a:endParaRPr sz="1200" b="0" i="0" u="none" strike="noStrike" cap="none" dirty="0">
              <a:ea typeface="Arial"/>
              <a:cs typeface="Arial"/>
              <a:sym typeface="Arial"/>
            </a:endParaRPr>
          </a:p>
        </p:txBody>
      </p:sp>
      <p:sp>
        <p:nvSpPr>
          <p:cNvPr id="387" name="Google Shape;387;p12"/>
          <p:cNvSpPr/>
          <p:nvPr/>
        </p:nvSpPr>
        <p:spPr>
          <a:xfrm>
            <a:off x="4628160" y="3260880"/>
            <a:ext cx="2731320" cy="820440"/>
          </a:xfrm>
          <a:prstGeom prst="rect">
            <a:avLst/>
          </a:prstGeom>
          <a:solidFill>
            <a:schemeClr val="lt1"/>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200" b="0" i="0" u="none" strike="noStrike" cap="none" dirty="0" err="1">
                <a:solidFill>
                  <a:srgbClr val="000000"/>
                </a:solidFill>
                <a:ea typeface="Arial"/>
                <a:cs typeface="Arial"/>
                <a:sym typeface="Arial"/>
              </a:rPr>
              <a:t>Ptaki</a:t>
            </a:r>
            <a:r>
              <a:rPr lang="en-US" sz="1200" b="0" i="0" u="none" strike="noStrike" cap="none" dirty="0">
                <a:solidFill>
                  <a:srgbClr val="000000"/>
                </a:solidFill>
                <a:ea typeface="Arial"/>
                <a:cs typeface="Arial"/>
                <a:sym typeface="Arial"/>
              </a:rPr>
              <a:t> </a:t>
            </a:r>
            <a:r>
              <a:rPr lang="en-US" sz="1200" b="0" i="0" u="none" strike="noStrike" cap="none" dirty="0" err="1">
                <a:solidFill>
                  <a:srgbClr val="000000"/>
                </a:solidFill>
                <a:ea typeface="Arial"/>
                <a:cs typeface="Arial"/>
                <a:sym typeface="Arial"/>
              </a:rPr>
              <a:t>lecą</a:t>
            </a:r>
            <a:r>
              <a:rPr lang="en-US" sz="1200" b="0" i="0" u="none" strike="noStrike" cap="none" dirty="0">
                <a:solidFill>
                  <a:srgbClr val="000000"/>
                </a:solidFill>
                <a:ea typeface="Arial"/>
                <a:cs typeface="Arial"/>
                <a:sym typeface="Arial"/>
              </a:rPr>
              <a:t> pod </a:t>
            </a:r>
            <a:r>
              <a:rPr lang="en-US" sz="1200" b="0" i="0" u="none" strike="noStrike" cap="none" dirty="0" err="1">
                <a:solidFill>
                  <a:srgbClr val="000000"/>
                </a:solidFill>
                <a:ea typeface="Arial"/>
                <a:cs typeface="Arial"/>
                <a:sym typeface="Arial"/>
              </a:rPr>
              <a:t>wiatr</a:t>
            </a:r>
            <a:r>
              <a:rPr lang="en-US" sz="1200" b="0" i="0" u="none" strike="noStrike" cap="none" dirty="0">
                <a:solidFill>
                  <a:srgbClr val="000000"/>
                </a:solidFill>
                <a:ea typeface="Arial"/>
                <a:cs typeface="Arial"/>
                <a:sym typeface="Arial"/>
              </a:rPr>
              <a:t> </a:t>
            </a:r>
            <a:r>
              <a:rPr lang="en-US" sz="1200" b="0" i="0" u="none" strike="noStrike" cap="none" dirty="0" err="1">
                <a:solidFill>
                  <a:srgbClr val="000000"/>
                </a:solidFill>
                <a:ea typeface="Arial"/>
                <a:cs typeface="Arial"/>
                <a:sym typeface="Arial"/>
              </a:rPr>
              <a:t>wykorzystując</a:t>
            </a:r>
            <a:endParaRPr sz="1200" b="0" i="0" u="none" strike="noStrike" cap="none" dirty="0">
              <a:ea typeface="Arial"/>
              <a:cs typeface="Arial"/>
              <a:sym typeface="Arial"/>
            </a:endParaRPr>
          </a:p>
          <a:p>
            <a:pPr marL="0" marR="0" lvl="0" indent="0" algn="l" rtl="0">
              <a:lnSpc>
                <a:spcPct val="100000"/>
              </a:lnSpc>
              <a:spcBef>
                <a:spcPts val="0"/>
              </a:spcBef>
              <a:spcAft>
                <a:spcPts val="0"/>
              </a:spcAft>
              <a:buNone/>
            </a:pPr>
            <a:r>
              <a:rPr lang="en-US" sz="1200" b="0" i="0" u="none" strike="noStrike" cap="none" dirty="0">
                <a:solidFill>
                  <a:srgbClr val="000000"/>
                </a:solidFill>
                <a:ea typeface="Arial"/>
                <a:cs typeface="Arial"/>
                <a:sym typeface="Arial"/>
              </a:rPr>
              <a:t> </a:t>
            </a:r>
            <a:r>
              <a:rPr lang="en-US" sz="1200" b="0" i="0" u="none" strike="noStrike" cap="none" dirty="0" err="1">
                <a:solidFill>
                  <a:srgbClr val="000000"/>
                </a:solidFill>
                <a:ea typeface="Arial"/>
                <a:cs typeface="Arial"/>
                <a:sym typeface="Arial"/>
              </a:rPr>
              <a:t>dynamiczne</a:t>
            </a:r>
            <a:r>
              <a:rPr lang="en-US" sz="1200" b="0" i="0" u="none" strike="noStrike" cap="none" dirty="0">
                <a:solidFill>
                  <a:srgbClr val="000000"/>
                </a:solidFill>
                <a:ea typeface="Arial"/>
                <a:cs typeface="Arial"/>
                <a:sym typeface="Arial"/>
              </a:rPr>
              <a:t>  </a:t>
            </a:r>
            <a:r>
              <a:rPr lang="en-US" sz="1200" b="0" i="0" u="none" strike="noStrike" cap="none" dirty="0" err="1">
                <a:solidFill>
                  <a:srgbClr val="000000"/>
                </a:solidFill>
                <a:ea typeface="Arial"/>
                <a:cs typeface="Arial"/>
                <a:sym typeface="Arial"/>
              </a:rPr>
              <a:t>szybowanie</a:t>
            </a:r>
            <a:r>
              <a:rPr lang="en-US" sz="1200" b="0" i="0" u="none" strike="noStrike" cap="none" dirty="0">
                <a:solidFill>
                  <a:srgbClr val="000000"/>
                </a:solidFill>
                <a:ea typeface="Arial"/>
                <a:cs typeface="Arial"/>
                <a:sym typeface="Arial"/>
              </a:rPr>
              <a:t> (</a:t>
            </a:r>
            <a:r>
              <a:rPr lang="en-US" sz="1200" b="0" i="0" u="none" strike="noStrike" cap="none" dirty="0" err="1">
                <a:solidFill>
                  <a:srgbClr val="000000"/>
                </a:solidFill>
                <a:ea typeface="Arial"/>
                <a:cs typeface="Arial"/>
                <a:sym typeface="Arial"/>
              </a:rPr>
              <a:t>pionowo</a:t>
            </a:r>
            <a:r>
              <a:rPr lang="en-US" sz="1200" b="0" i="0" u="none" strike="noStrike" cap="none" dirty="0">
                <a:solidFill>
                  <a:srgbClr val="000000"/>
                </a:solidFill>
                <a:ea typeface="Arial"/>
                <a:cs typeface="Arial"/>
                <a:sym typeface="Arial"/>
              </a:rPr>
              <a:t> </a:t>
            </a:r>
            <a:r>
              <a:rPr lang="en-US" sz="1200" b="0" i="0" u="none" strike="noStrike" cap="none" dirty="0" err="1">
                <a:solidFill>
                  <a:srgbClr val="000000"/>
                </a:solidFill>
                <a:ea typeface="Arial"/>
                <a:cs typeface="Arial"/>
                <a:sym typeface="Arial"/>
              </a:rPr>
              <a:t>boczny</a:t>
            </a:r>
            <a:r>
              <a:rPr lang="en-US" sz="1200" b="0" i="0" u="none" strike="noStrike" cap="none" dirty="0">
                <a:solidFill>
                  <a:srgbClr val="000000"/>
                </a:solidFill>
                <a:ea typeface="Arial"/>
                <a:cs typeface="Arial"/>
                <a:sym typeface="Arial"/>
              </a:rPr>
              <a:t> </a:t>
            </a:r>
            <a:r>
              <a:rPr lang="en-US" sz="1200" b="0" i="0" u="none" strike="noStrike" cap="none" dirty="0" err="1">
                <a:solidFill>
                  <a:srgbClr val="000000"/>
                </a:solidFill>
                <a:ea typeface="Arial"/>
                <a:cs typeface="Arial"/>
                <a:sym typeface="Arial"/>
              </a:rPr>
              <a:t>zygzag</a:t>
            </a:r>
            <a:r>
              <a:rPr lang="en-US" sz="1200" b="0" i="0" u="none" strike="noStrike" cap="none" dirty="0">
                <a:solidFill>
                  <a:srgbClr val="000000"/>
                </a:solidFill>
                <a:ea typeface="Arial"/>
                <a:cs typeface="Arial"/>
                <a:sym typeface="Arial"/>
              </a:rPr>
              <a:t>),  co </a:t>
            </a:r>
            <a:r>
              <a:rPr lang="en-US" sz="1200" b="0" i="0" u="none" strike="noStrike" cap="none" dirty="0" err="1">
                <a:solidFill>
                  <a:srgbClr val="000000"/>
                </a:solidFill>
                <a:ea typeface="Arial"/>
                <a:cs typeface="Arial"/>
                <a:sym typeface="Arial"/>
              </a:rPr>
              <a:t>pomaga</a:t>
            </a:r>
            <a:r>
              <a:rPr lang="en-US" sz="1200" b="0" i="0" u="none" strike="noStrike" cap="none" dirty="0">
                <a:solidFill>
                  <a:srgbClr val="000000"/>
                </a:solidFill>
                <a:ea typeface="Arial"/>
                <a:cs typeface="Arial"/>
                <a:sym typeface="Arial"/>
              </a:rPr>
              <a:t> </a:t>
            </a:r>
            <a:r>
              <a:rPr lang="en-US" sz="1200" b="0" i="0" u="none" strike="noStrike" cap="none" dirty="0" err="1">
                <a:solidFill>
                  <a:srgbClr val="000000"/>
                </a:solidFill>
                <a:ea typeface="Arial"/>
                <a:cs typeface="Arial"/>
                <a:sym typeface="Arial"/>
              </a:rPr>
              <a:t>im</a:t>
            </a:r>
            <a:r>
              <a:rPr lang="en-US" sz="1200" b="0" i="0" u="none" strike="noStrike" cap="none" dirty="0">
                <a:solidFill>
                  <a:srgbClr val="000000"/>
                </a:solidFill>
                <a:ea typeface="Arial"/>
                <a:cs typeface="Arial"/>
                <a:sym typeface="Arial"/>
              </a:rPr>
              <a:t> w </a:t>
            </a:r>
            <a:r>
              <a:rPr lang="en-US" sz="1200" b="0" i="0" u="none" strike="noStrike" cap="none" dirty="0" err="1">
                <a:solidFill>
                  <a:srgbClr val="000000"/>
                </a:solidFill>
                <a:ea typeface="Arial"/>
                <a:cs typeface="Arial"/>
                <a:sym typeface="Arial"/>
              </a:rPr>
              <a:t>wykryciu</a:t>
            </a:r>
            <a:r>
              <a:rPr lang="en-US" sz="1200" b="0" i="0" u="none" strike="noStrike" cap="none" dirty="0">
                <a:solidFill>
                  <a:srgbClr val="000000"/>
                </a:solidFill>
                <a:ea typeface="Arial"/>
                <a:cs typeface="Arial"/>
                <a:sym typeface="Arial"/>
              </a:rPr>
              <a:t> smug DMS</a:t>
            </a:r>
            <a:endParaRPr sz="1200" b="0" i="0" u="none" strike="noStrike" cap="none" dirty="0">
              <a:ea typeface="Arial"/>
              <a:cs typeface="Arial"/>
              <a:sym typeface="Arial"/>
            </a:endParaRPr>
          </a:p>
        </p:txBody>
      </p:sp>
      <p:pic>
        <p:nvPicPr>
          <p:cNvPr id="390" name="Google Shape;390;p12"/>
          <p:cNvPicPr preferRelativeResize="0"/>
          <p:nvPr/>
        </p:nvPicPr>
        <p:blipFill rotWithShape="1">
          <a:blip r:embed="rId4">
            <a:alphaModFix/>
          </a:blip>
          <a:srcRect/>
          <a:stretch/>
        </p:blipFill>
        <p:spPr>
          <a:xfrm>
            <a:off x="7508160" y="1084680"/>
            <a:ext cx="4683240" cy="2676240"/>
          </a:xfrm>
          <a:prstGeom prst="rect">
            <a:avLst/>
          </a:prstGeom>
          <a:noFill/>
          <a:ln>
            <a:noFill/>
          </a:ln>
        </p:spPr>
      </p:pic>
      <p:sp>
        <p:nvSpPr>
          <p:cNvPr id="391" name="Google Shape;391;p12"/>
          <p:cNvSpPr/>
          <p:nvPr/>
        </p:nvSpPr>
        <p:spPr>
          <a:xfrm>
            <a:off x="10708560" y="3430080"/>
            <a:ext cx="1311840" cy="24264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000" b="0" i="0" u="none" strike="noStrike" cap="none">
                <a:solidFill>
                  <a:srgbClr val="FFFFFF"/>
                </a:solidFill>
                <a:latin typeface="Arial"/>
                <a:ea typeface="Arial"/>
                <a:cs typeface="Arial"/>
                <a:sym typeface="Arial"/>
              </a:rPr>
              <a:t>fot. Øystein Paulsen</a:t>
            </a:r>
            <a:endParaRPr sz="1000" b="0" i="0" u="none" strike="noStrike" cap="none">
              <a:latin typeface="Arial"/>
              <a:ea typeface="Arial"/>
              <a:cs typeface="Arial"/>
              <a:sym typeface="Arial"/>
            </a:endParaRPr>
          </a:p>
        </p:txBody>
      </p:sp>
      <p:sp>
        <p:nvSpPr>
          <p:cNvPr id="392" name="Google Shape;392;p12"/>
          <p:cNvSpPr/>
          <p:nvPr/>
        </p:nvSpPr>
        <p:spPr>
          <a:xfrm>
            <a:off x="2243160" y="5681160"/>
            <a:ext cx="4705920" cy="22752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Arial"/>
                <a:ea typeface="Arial"/>
                <a:cs typeface="Arial"/>
                <a:sym typeface="Arial"/>
              </a:rPr>
              <a:t>https://m.ebrary.net/97887/health/detection_foraging_locations_using_olfaction#aftercont</a:t>
            </a:r>
            <a:endParaRPr sz="900" b="0" i="0" u="none" strike="noStrike" cap="none">
              <a:latin typeface="Arial"/>
              <a:ea typeface="Arial"/>
              <a:cs typeface="Arial"/>
              <a:sym typeface="Arial"/>
            </a:endParaRPr>
          </a:p>
        </p:txBody>
      </p:sp>
      <p:sp>
        <p:nvSpPr>
          <p:cNvPr id="393" name="Google Shape;393;p12"/>
          <p:cNvSpPr/>
          <p:nvPr/>
        </p:nvSpPr>
        <p:spPr>
          <a:xfrm>
            <a:off x="7920" y="1219320"/>
            <a:ext cx="7351560" cy="3034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400" b="0" i="0" u="none" strike="noStrike" cap="none" dirty="0" err="1">
                <a:solidFill>
                  <a:srgbClr val="000000"/>
                </a:solidFill>
                <a:ea typeface="Arial"/>
                <a:cs typeface="Arial"/>
                <a:sym typeface="Arial"/>
              </a:rPr>
              <a:t>Gatunki</a:t>
            </a:r>
            <a:r>
              <a:rPr lang="en-US" sz="1400" b="0" i="0" u="none" strike="noStrike" cap="none" dirty="0">
                <a:solidFill>
                  <a:srgbClr val="000000"/>
                </a:solidFill>
                <a:ea typeface="Arial"/>
                <a:cs typeface="Arial"/>
                <a:sym typeface="Arial"/>
              </a:rPr>
              <a:t> </a:t>
            </a:r>
            <a:r>
              <a:rPr lang="en-US" sz="1400" b="0" i="0" u="none" strike="noStrike" cap="none" dirty="0" err="1">
                <a:solidFill>
                  <a:srgbClr val="000000"/>
                </a:solidFill>
                <a:ea typeface="Arial"/>
                <a:cs typeface="Arial"/>
                <a:sym typeface="Arial"/>
              </a:rPr>
              <a:t>wykorzystujące</a:t>
            </a:r>
            <a:r>
              <a:rPr lang="en-US" sz="1400" b="0" i="0" u="none" strike="noStrike" cap="none" dirty="0">
                <a:solidFill>
                  <a:srgbClr val="000000"/>
                </a:solidFill>
                <a:ea typeface="Arial"/>
                <a:cs typeface="Arial"/>
                <a:sym typeface="Arial"/>
              </a:rPr>
              <a:t> </a:t>
            </a:r>
            <a:r>
              <a:rPr lang="en-US" sz="1400" b="0" i="0" u="none" strike="noStrike" cap="none" dirty="0" err="1">
                <a:solidFill>
                  <a:srgbClr val="000000"/>
                </a:solidFill>
                <a:ea typeface="Arial"/>
                <a:cs typeface="Arial"/>
                <a:sym typeface="Arial"/>
              </a:rPr>
              <a:t>węch</a:t>
            </a:r>
            <a:r>
              <a:rPr lang="en-US" sz="1400" b="0" i="0" u="none" strike="noStrike" cap="none" dirty="0">
                <a:solidFill>
                  <a:srgbClr val="000000"/>
                </a:solidFill>
                <a:ea typeface="Arial"/>
                <a:cs typeface="Arial"/>
                <a:sym typeface="Arial"/>
              </a:rPr>
              <a:t> </a:t>
            </a:r>
            <a:r>
              <a:rPr lang="en-US" sz="1400" b="0" i="0" u="none" strike="noStrike" cap="none" dirty="0" err="1">
                <a:solidFill>
                  <a:srgbClr val="000000"/>
                </a:solidFill>
                <a:ea typeface="Arial"/>
                <a:cs typeface="Arial"/>
                <a:sym typeface="Arial"/>
              </a:rPr>
              <a:t>podczas</a:t>
            </a:r>
            <a:r>
              <a:rPr lang="en-US" sz="1400" b="0" i="0" u="none" strike="noStrike" cap="none" dirty="0">
                <a:solidFill>
                  <a:srgbClr val="000000"/>
                </a:solidFill>
                <a:ea typeface="Arial"/>
                <a:cs typeface="Arial"/>
                <a:sym typeface="Arial"/>
              </a:rPr>
              <a:t> </a:t>
            </a:r>
            <a:r>
              <a:rPr lang="en-US" sz="1400" b="0" i="0" u="none" strike="noStrike" cap="none" dirty="0" err="1">
                <a:solidFill>
                  <a:srgbClr val="000000"/>
                </a:solidFill>
                <a:ea typeface="Arial"/>
                <a:cs typeface="Arial"/>
                <a:sym typeface="Arial"/>
              </a:rPr>
              <a:t>żerowania</a:t>
            </a:r>
            <a:r>
              <a:rPr lang="en-US" sz="1400" b="0" i="0" u="none" strike="noStrike" cap="none" dirty="0">
                <a:solidFill>
                  <a:srgbClr val="000000"/>
                </a:solidFill>
                <a:ea typeface="Arial"/>
                <a:cs typeface="Arial"/>
                <a:sym typeface="Arial"/>
              </a:rPr>
              <a:t> </a:t>
            </a:r>
            <a:r>
              <a:rPr lang="en-US" sz="1400" b="0" i="0" u="none" strike="noStrike" cap="none" dirty="0" err="1">
                <a:solidFill>
                  <a:srgbClr val="000000"/>
                </a:solidFill>
                <a:ea typeface="Arial"/>
                <a:cs typeface="Arial"/>
                <a:sym typeface="Arial"/>
              </a:rPr>
              <a:t>posiadają</a:t>
            </a:r>
            <a:r>
              <a:rPr lang="en-US" sz="1400" b="0" i="0" u="none" strike="noStrike" cap="none" dirty="0">
                <a:solidFill>
                  <a:srgbClr val="000000"/>
                </a:solidFill>
                <a:ea typeface="Arial"/>
                <a:cs typeface="Arial"/>
                <a:sym typeface="Arial"/>
              </a:rPr>
              <a:t> </a:t>
            </a:r>
            <a:r>
              <a:rPr lang="en-US" sz="1400" b="0" i="0" u="none" strike="noStrike" cap="none" dirty="0" err="1">
                <a:solidFill>
                  <a:srgbClr val="000000"/>
                </a:solidFill>
                <a:ea typeface="Arial"/>
                <a:cs typeface="Arial"/>
                <a:sym typeface="Arial"/>
              </a:rPr>
              <a:t>duże</a:t>
            </a:r>
            <a:r>
              <a:rPr lang="en-US" sz="1400" b="0" i="0" u="none" strike="noStrike" cap="none" dirty="0">
                <a:solidFill>
                  <a:srgbClr val="000000"/>
                </a:solidFill>
                <a:ea typeface="Arial"/>
                <a:cs typeface="Arial"/>
                <a:sym typeface="Arial"/>
              </a:rPr>
              <a:t> </a:t>
            </a:r>
            <a:r>
              <a:rPr lang="en-US" sz="1400" b="0" i="0" u="none" strike="noStrike" cap="none" dirty="0" err="1">
                <a:solidFill>
                  <a:srgbClr val="000000"/>
                </a:solidFill>
                <a:ea typeface="Arial"/>
                <a:cs typeface="Arial"/>
                <a:sym typeface="Arial"/>
              </a:rPr>
              <a:t>opuszki</a:t>
            </a:r>
            <a:r>
              <a:rPr lang="en-US" sz="1400" b="0" i="0" u="none" strike="noStrike" cap="none" dirty="0">
                <a:solidFill>
                  <a:srgbClr val="000000"/>
                </a:solidFill>
                <a:ea typeface="Arial"/>
                <a:cs typeface="Arial"/>
                <a:sym typeface="Arial"/>
              </a:rPr>
              <a:t> </a:t>
            </a:r>
            <a:r>
              <a:rPr lang="pl-PL" sz="1400" b="0" i="0" u="none" strike="noStrike" cap="none" dirty="0" err="1" smtClean="0">
                <a:solidFill>
                  <a:srgbClr val="000000"/>
                </a:solidFill>
                <a:ea typeface="Arial"/>
                <a:cs typeface="Arial"/>
                <a:sym typeface="Arial"/>
              </a:rPr>
              <a:t>wę</a:t>
            </a:r>
            <a:r>
              <a:rPr lang="en-US" sz="1400" b="0" i="0" u="none" strike="noStrike" cap="none" dirty="0" err="1" smtClean="0">
                <a:solidFill>
                  <a:srgbClr val="000000"/>
                </a:solidFill>
                <a:ea typeface="Arial"/>
                <a:cs typeface="Arial"/>
                <a:sym typeface="Arial"/>
              </a:rPr>
              <a:t>chowe</a:t>
            </a:r>
            <a:endParaRPr sz="1400" b="0" i="0" u="none" strike="noStrike" cap="none" dirty="0">
              <a:ea typeface="Arial"/>
              <a:cs typeface="Arial"/>
              <a:sym typeface="Arial"/>
            </a:endParaRPr>
          </a:p>
        </p:txBody>
      </p:sp>
      <p:pic>
        <p:nvPicPr>
          <p:cNvPr id="394" name="Google Shape;394;p12"/>
          <p:cNvPicPr preferRelativeResize="0"/>
          <p:nvPr/>
        </p:nvPicPr>
        <p:blipFill rotWithShape="1">
          <a:blip r:embed="rId5">
            <a:alphaModFix/>
          </a:blip>
          <a:srcRect/>
          <a:stretch/>
        </p:blipFill>
        <p:spPr>
          <a:xfrm>
            <a:off x="9849960" y="4007880"/>
            <a:ext cx="2337120" cy="2337120"/>
          </a:xfrm>
          <a:prstGeom prst="rect">
            <a:avLst/>
          </a:prstGeom>
          <a:noFill/>
          <a:ln>
            <a:noFill/>
          </a:ln>
        </p:spPr>
      </p:pic>
      <p:pic>
        <p:nvPicPr>
          <p:cNvPr id="395" name="Google Shape;395;p12"/>
          <p:cNvPicPr preferRelativeResize="0"/>
          <p:nvPr/>
        </p:nvPicPr>
        <p:blipFill rotWithShape="1">
          <a:blip r:embed="rId6">
            <a:alphaModFix/>
          </a:blip>
          <a:srcRect l="11853" t="16719" r="47512" b="34382"/>
          <a:stretch/>
        </p:blipFill>
        <p:spPr>
          <a:xfrm>
            <a:off x="6935760" y="4007880"/>
            <a:ext cx="2913840" cy="2337120"/>
          </a:xfrm>
          <a:prstGeom prst="rect">
            <a:avLst/>
          </a:prstGeom>
          <a:noFill/>
          <a:ln>
            <a:noFill/>
          </a:ln>
        </p:spPr>
      </p:pic>
      <p:sp>
        <p:nvSpPr>
          <p:cNvPr id="396" name="Google Shape;396;p12"/>
          <p:cNvSpPr/>
          <p:nvPr/>
        </p:nvSpPr>
        <p:spPr>
          <a:xfrm>
            <a:off x="6938640" y="6043320"/>
            <a:ext cx="1165680" cy="22752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900" b="0" i="0" u="none" strike="noStrike" cap="none">
                <a:solidFill>
                  <a:srgbClr val="FFFFFF"/>
                </a:solidFill>
                <a:latin typeface="Arial"/>
                <a:ea typeface="Arial"/>
                <a:cs typeface="Arial"/>
                <a:sym typeface="Arial"/>
              </a:rPr>
              <a:t>fot. Grzegorz Jędro</a:t>
            </a:r>
            <a:endParaRPr sz="900" b="0" i="0" u="none" strike="noStrike" cap="none">
              <a:latin typeface="Arial"/>
              <a:ea typeface="Arial"/>
              <a:cs typeface="Arial"/>
              <a:sym typeface="Arial"/>
            </a:endParaRPr>
          </a:p>
        </p:txBody>
      </p:sp>
      <p:pic>
        <p:nvPicPr>
          <p:cNvPr id="397" name="Google Shape;397;p12"/>
          <p:cNvPicPr preferRelativeResize="0"/>
          <p:nvPr/>
        </p:nvPicPr>
        <p:blipFill rotWithShape="1">
          <a:blip r:embed="rId7">
            <a:alphaModFix/>
          </a:blip>
          <a:srcRect/>
          <a:stretch/>
        </p:blipFill>
        <p:spPr>
          <a:xfrm>
            <a:off x="2644560" y="1590120"/>
            <a:ext cx="1509120" cy="1711080"/>
          </a:xfrm>
          <a:prstGeom prst="rect">
            <a:avLst/>
          </a:prstGeom>
          <a:noFill/>
          <a:ln>
            <a:noFill/>
          </a:ln>
        </p:spPr>
      </p:pic>
      <p:sp>
        <p:nvSpPr>
          <p:cNvPr id="398" name="Google Shape;398;p12"/>
          <p:cNvSpPr/>
          <p:nvPr/>
        </p:nvSpPr>
        <p:spPr>
          <a:xfrm>
            <a:off x="4407120" y="1589040"/>
            <a:ext cx="1956600" cy="3034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ea typeface="Arial"/>
                <a:cs typeface="Arial"/>
                <a:sym typeface="Arial"/>
              </a:rPr>
              <a:t>OB-</a:t>
            </a:r>
            <a:r>
              <a:rPr lang="en-US" sz="1400" b="0" i="0" u="none" strike="noStrike" cap="none" dirty="0" err="1">
                <a:solidFill>
                  <a:srgbClr val="000000"/>
                </a:solidFill>
                <a:ea typeface="Arial"/>
                <a:cs typeface="Arial"/>
                <a:sym typeface="Arial"/>
              </a:rPr>
              <a:t>opuszka</a:t>
            </a:r>
            <a:r>
              <a:rPr lang="en-US" sz="1400" b="0" i="0" u="none" strike="noStrike" cap="none" dirty="0">
                <a:solidFill>
                  <a:srgbClr val="000000"/>
                </a:solidFill>
                <a:ea typeface="Arial"/>
                <a:cs typeface="Arial"/>
                <a:sym typeface="Arial"/>
              </a:rPr>
              <a:t> </a:t>
            </a:r>
            <a:r>
              <a:rPr lang="en-US" sz="1400" b="0" i="0" u="none" strike="noStrike" cap="none" dirty="0" err="1">
                <a:solidFill>
                  <a:srgbClr val="000000"/>
                </a:solidFill>
                <a:ea typeface="Arial"/>
                <a:cs typeface="Arial"/>
                <a:sym typeface="Arial"/>
              </a:rPr>
              <a:t>węchowa</a:t>
            </a:r>
            <a:endParaRPr sz="1400" b="0" i="0" u="none" strike="noStrike" cap="none" dirty="0">
              <a:ea typeface="Arial"/>
              <a:cs typeface="Arial"/>
              <a:sym typeface="Arial"/>
            </a:endParaRPr>
          </a:p>
        </p:txBody>
      </p:sp>
      <p:sp>
        <p:nvSpPr>
          <p:cNvPr id="399" name="Google Shape;399;p12"/>
          <p:cNvSpPr/>
          <p:nvPr/>
        </p:nvSpPr>
        <p:spPr>
          <a:xfrm>
            <a:off x="4156200" y="1847520"/>
            <a:ext cx="1223640" cy="3034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400" b="0" i="0" u="none" strike="noStrike" cap="none" dirty="0" err="1">
                <a:solidFill>
                  <a:srgbClr val="000000"/>
                </a:solidFill>
                <a:ea typeface="Arial"/>
                <a:cs typeface="Arial"/>
                <a:sym typeface="Arial"/>
              </a:rPr>
              <a:t>urubu</a:t>
            </a:r>
            <a:r>
              <a:rPr lang="en-US" sz="1400" b="0" i="0" u="none" strike="noStrike" cap="none" dirty="0">
                <a:solidFill>
                  <a:srgbClr val="000000"/>
                </a:solidFill>
                <a:ea typeface="Arial"/>
                <a:cs typeface="Arial"/>
                <a:sym typeface="Arial"/>
              </a:rPr>
              <a:t> </a:t>
            </a:r>
            <a:r>
              <a:rPr lang="en-US" sz="1400" b="0" i="0" u="none" strike="noStrike" cap="none" dirty="0" err="1">
                <a:solidFill>
                  <a:srgbClr val="000000"/>
                </a:solidFill>
                <a:ea typeface="Arial"/>
                <a:cs typeface="Arial"/>
                <a:sym typeface="Arial"/>
              </a:rPr>
              <a:t>czarne</a:t>
            </a:r>
            <a:endParaRPr sz="1400" b="0" i="0" u="none" strike="noStrike" cap="none" dirty="0">
              <a:ea typeface="Arial"/>
              <a:cs typeface="Arial"/>
              <a:sym typeface="Arial"/>
            </a:endParaRPr>
          </a:p>
        </p:txBody>
      </p:sp>
      <p:sp>
        <p:nvSpPr>
          <p:cNvPr id="400" name="Google Shape;400;p12"/>
          <p:cNvSpPr/>
          <p:nvPr/>
        </p:nvSpPr>
        <p:spPr>
          <a:xfrm rot="5400000">
            <a:off x="3945960" y="1869120"/>
            <a:ext cx="150480" cy="324360"/>
          </a:xfrm>
          <a:prstGeom prst="downArrow">
            <a:avLst>
              <a:gd name="adj1" fmla="val 50000"/>
              <a:gd name="adj2"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2"/>
          <p:cNvSpPr/>
          <p:nvPr/>
        </p:nvSpPr>
        <p:spPr>
          <a:xfrm rot="5400000">
            <a:off x="3990960" y="2743560"/>
            <a:ext cx="150480" cy="324360"/>
          </a:xfrm>
          <a:prstGeom prst="downArrow">
            <a:avLst>
              <a:gd name="adj1" fmla="val 50000"/>
              <a:gd name="adj2"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2"/>
          <p:cNvSpPr/>
          <p:nvPr/>
        </p:nvSpPr>
        <p:spPr>
          <a:xfrm>
            <a:off x="4232880" y="2725920"/>
            <a:ext cx="1778400" cy="3034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400" b="0" i="0" u="none" strike="noStrike" cap="none" dirty="0" err="1">
                <a:solidFill>
                  <a:srgbClr val="000000"/>
                </a:solidFill>
                <a:ea typeface="Arial"/>
                <a:cs typeface="Arial"/>
                <a:sym typeface="Arial"/>
              </a:rPr>
              <a:t>sępnik</a:t>
            </a:r>
            <a:r>
              <a:rPr lang="en-US" sz="1400" b="0" i="0" u="none" strike="noStrike" cap="none" dirty="0">
                <a:solidFill>
                  <a:srgbClr val="000000"/>
                </a:solidFill>
                <a:ea typeface="Arial"/>
                <a:cs typeface="Arial"/>
                <a:sym typeface="Arial"/>
              </a:rPr>
              <a:t> </a:t>
            </a:r>
            <a:r>
              <a:rPr lang="en-US" sz="1400" b="0" i="0" u="none" strike="noStrike" cap="none" dirty="0" err="1">
                <a:solidFill>
                  <a:srgbClr val="000000"/>
                </a:solidFill>
                <a:ea typeface="Arial"/>
                <a:cs typeface="Arial"/>
                <a:sym typeface="Arial"/>
              </a:rPr>
              <a:t>różowogłowy</a:t>
            </a:r>
            <a:endParaRPr sz="1400" b="0" i="0" u="none" strike="noStrike" cap="none" dirty="0">
              <a:ea typeface="Arial"/>
              <a:cs typeface="Arial"/>
              <a:sym typeface="Arial"/>
            </a:endParaRPr>
          </a:p>
        </p:txBody>
      </p:sp>
      <p:sp>
        <p:nvSpPr>
          <p:cNvPr id="4" name="pole tekstowe 3"/>
          <p:cNvSpPr txBox="1"/>
          <p:nvPr/>
        </p:nvSpPr>
        <p:spPr>
          <a:xfrm>
            <a:off x="5082277" y="196780"/>
            <a:ext cx="2489977" cy="523220"/>
          </a:xfrm>
          <a:prstGeom prst="rect">
            <a:avLst/>
          </a:prstGeom>
          <a:noFill/>
        </p:spPr>
        <p:txBody>
          <a:bodyPr wrap="none" rtlCol="0">
            <a:spAutoFit/>
          </a:bodyPr>
          <a:lstStyle/>
          <a:p>
            <a:r>
              <a:rPr lang="pl-PL" sz="2800" b="1" dirty="0" smtClean="0"/>
              <a:t>Węch u ptaków</a:t>
            </a:r>
            <a:endParaRPr lang="pl-PL" sz="2800" b="1" dirty="0"/>
          </a:p>
        </p:txBody>
      </p:sp>
    </p:spTree>
    <p:extLst>
      <p:ext uri="{BB962C8B-B14F-4D97-AF65-F5344CB8AC3E}">
        <p14:creationId xmlns:p14="http://schemas.microsoft.com/office/powerpoint/2010/main" val="14704193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406"/>
        <p:cNvGrpSpPr/>
        <p:nvPr/>
      </p:nvGrpSpPr>
      <p:grpSpPr>
        <a:xfrm>
          <a:off x="0" y="0"/>
          <a:ext cx="0" cy="0"/>
          <a:chOff x="0" y="0"/>
          <a:chExt cx="0" cy="0"/>
        </a:xfrm>
      </p:grpSpPr>
      <p:sp>
        <p:nvSpPr>
          <p:cNvPr id="407" name="Google Shape;407;p15"/>
          <p:cNvSpPr/>
          <p:nvPr/>
        </p:nvSpPr>
        <p:spPr>
          <a:xfrm>
            <a:off x="4505085" y="130055"/>
            <a:ext cx="3194280" cy="45612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2800" b="1" i="0" u="none" strike="noStrike" cap="none" dirty="0" err="1">
                <a:solidFill>
                  <a:srgbClr val="000000"/>
                </a:solidFill>
                <a:ea typeface="Candara"/>
                <a:cs typeface="Candara"/>
                <a:sym typeface="Candara"/>
              </a:rPr>
              <a:t>Zmysł</a:t>
            </a:r>
            <a:r>
              <a:rPr lang="en-US" sz="2800" b="1" i="0" u="none" strike="noStrike" cap="none" dirty="0">
                <a:solidFill>
                  <a:srgbClr val="000000"/>
                </a:solidFill>
                <a:ea typeface="Candara"/>
                <a:cs typeface="Candara"/>
                <a:sym typeface="Candara"/>
              </a:rPr>
              <a:t> </a:t>
            </a:r>
            <a:r>
              <a:rPr lang="en-US" sz="2800" b="1" i="0" u="none" strike="noStrike" cap="none" dirty="0" err="1">
                <a:solidFill>
                  <a:srgbClr val="000000"/>
                </a:solidFill>
                <a:ea typeface="Candara"/>
                <a:cs typeface="Candara"/>
                <a:sym typeface="Candara"/>
              </a:rPr>
              <a:t>magnetyczny</a:t>
            </a:r>
            <a:endParaRPr sz="2800" b="0" i="0" u="none" strike="noStrike" cap="none" dirty="0">
              <a:ea typeface="Arial"/>
              <a:cs typeface="Arial"/>
              <a:sym typeface="Arial"/>
            </a:endParaRPr>
          </a:p>
        </p:txBody>
      </p:sp>
      <p:pic>
        <p:nvPicPr>
          <p:cNvPr id="408" name="Google Shape;408;p15"/>
          <p:cNvPicPr preferRelativeResize="0"/>
          <p:nvPr/>
        </p:nvPicPr>
        <p:blipFill>
          <a:blip r:embed="rId3">
            <a:alphaModFix/>
          </a:blip>
          <a:stretch>
            <a:fillRect/>
          </a:stretch>
        </p:blipFill>
        <p:spPr>
          <a:xfrm>
            <a:off x="283375" y="951148"/>
            <a:ext cx="4186001" cy="5435999"/>
          </a:xfrm>
          <a:prstGeom prst="rect">
            <a:avLst/>
          </a:prstGeom>
          <a:noFill/>
          <a:ln>
            <a:noFill/>
          </a:ln>
        </p:spPr>
      </p:pic>
      <p:pic>
        <p:nvPicPr>
          <p:cNvPr id="409" name="Google Shape;409;p15"/>
          <p:cNvPicPr preferRelativeResize="0"/>
          <p:nvPr/>
        </p:nvPicPr>
        <p:blipFill>
          <a:blip r:embed="rId4">
            <a:alphaModFix/>
          </a:blip>
          <a:stretch>
            <a:fillRect/>
          </a:stretch>
        </p:blipFill>
        <p:spPr>
          <a:xfrm>
            <a:off x="5144301" y="818075"/>
            <a:ext cx="5715000" cy="3048000"/>
          </a:xfrm>
          <a:prstGeom prst="rect">
            <a:avLst/>
          </a:prstGeom>
          <a:noFill/>
          <a:ln>
            <a:noFill/>
          </a:ln>
        </p:spPr>
      </p:pic>
      <p:sp>
        <p:nvSpPr>
          <p:cNvPr id="410" name="Google Shape;410;p15"/>
          <p:cNvSpPr txBox="1"/>
          <p:nvPr/>
        </p:nvSpPr>
        <p:spPr>
          <a:xfrm>
            <a:off x="5234475" y="4758600"/>
            <a:ext cx="5374500" cy="6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err="1"/>
              <a:t>mapa</a:t>
            </a:r>
            <a:r>
              <a:rPr lang="en-US" dirty="0" err="1"/>
              <a:t>-mikroskopijne</a:t>
            </a:r>
            <a:r>
              <a:rPr lang="en-US" dirty="0"/>
              <a:t> </a:t>
            </a:r>
            <a:r>
              <a:rPr lang="en-US" dirty="0" err="1"/>
              <a:t>krzystały</a:t>
            </a:r>
            <a:r>
              <a:rPr lang="en-US" dirty="0"/>
              <a:t> </a:t>
            </a:r>
            <a:r>
              <a:rPr lang="en-US" dirty="0" err="1"/>
              <a:t>magnetytu</a:t>
            </a:r>
            <a:r>
              <a:rPr lang="en-US" dirty="0"/>
              <a:t> (forma </a:t>
            </a:r>
            <a:r>
              <a:rPr lang="en-US" dirty="0" err="1"/>
              <a:t>tlenku</a:t>
            </a:r>
            <a:r>
              <a:rPr lang="en-US" dirty="0"/>
              <a:t> </a:t>
            </a:r>
            <a:r>
              <a:rPr lang="en-US" dirty="0" err="1"/>
              <a:t>żelaza</a:t>
            </a:r>
            <a:r>
              <a:rPr lang="en-US" dirty="0"/>
              <a:t>) </a:t>
            </a:r>
            <a:r>
              <a:rPr lang="en-US" dirty="0" err="1"/>
              <a:t>obecne</a:t>
            </a:r>
            <a:r>
              <a:rPr lang="en-US" dirty="0"/>
              <a:t> </a:t>
            </a:r>
            <a:r>
              <a:rPr lang="en-US" dirty="0" err="1"/>
              <a:t>wokół</a:t>
            </a:r>
            <a:r>
              <a:rPr lang="en-US" dirty="0"/>
              <a:t> </a:t>
            </a:r>
            <a:r>
              <a:rPr lang="en-US" dirty="0" err="1"/>
              <a:t>oka</a:t>
            </a:r>
            <a:r>
              <a:rPr lang="en-US" dirty="0"/>
              <a:t> </a:t>
            </a:r>
            <a:r>
              <a:rPr lang="en-US" dirty="0" err="1"/>
              <a:t>i</a:t>
            </a:r>
            <a:r>
              <a:rPr lang="en-US" dirty="0"/>
              <a:t> w </a:t>
            </a:r>
            <a:r>
              <a:rPr lang="en-US" dirty="0" err="1"/>
              <a:t>jamie</a:t>
            </a:r>
            <a:r>
              <a:rPr lang="en-US" dirty="0"/>
              <a:t> </a:t>
            </a:r>
            <a:r>
              <a:rPr lang="en-US" dirty="0" err="1"/>
              <a:t>nosowej</a:t>
            </a:r>
            <a:r>
              <a:rPr lang="en-US" dirty="0"/>
              <a:t> </a:t>
            </a:r>
            <a:r>
              <a:rPr lang="en-US" dirty="0" err="1"/>
              <a:t>górnej</a:t>
            </a:r>
            <a:r>
              <a:rPr lang="en-US" dirty="0"/>
              <a:t> </a:t>
            </a:r>
            <a:r>
              <a:rPr lang="en-US" dirty="0" err="1"/>
              <a:t>części</a:t>
            </a:r>
            <a:r>
              <a:rPr lang="en-US" dirty="0"/>
              <a:t> </a:t>
            </a:r>
            <a:r>
              <a:rPr lang="en-US" dirty="0" err="1"/>
              <a:t>dzioba</a:t>
            </a:r>
            <a:r>
              <a:rPr lang="en-US" dirty="0"/>
              <a:t> (</a:t>
            </a:r>
            <a:r>
              <a:rPr lang="en-US" dirty="0" err="1"/>
              <a:t>węwnatrz</a:t>
            </a:r>
            <a:r>
              <a:rPr lang="en-US" dirty="0"/>
              <a:t> </a:t>
            </a:r>
            <a:r>
              <a:rPr lang="en-US" dirty="0" err="1"/>
              <a:t>zakończeń</a:t>
            </a:r>
            <a:r>
              <a:rPr lang="en-US" dirty="0"/>
              <a:t> </a:t>
            </a:r>
            <a:r>
              <a:rPr lang="en-US" dirty="0" err="1"/>
              <a:t>nerwowych</a:t>
            </a:r>
            <a:r>
              <a:rPr lang="en-US" dirty="0"/>
              <a:t>)</a:t>
            </a:r>
            <a:endParaRPr b="1" dirty="0"/>
          </a:p>
        </p:txBody>
      </p:sp>
      <p:sp>
        <p:nvSpPr>
          <p:cNvPr id="411" name="Google Shape;411;p15"/>
          <p:cNvSpPr txBox="1"/>
          <p:nvPr/>
        </p:nvSpPr>
        <p:spPr>
          <a:xfrm>
            <a:off x="5477075" y="5784975"/>
            <a:ext cx="5374500" cy="6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2" name="Google Shape;412;p15"/>
          <p:cNvSpPr txBox="1"/>
          <p:nvPr/>
        </p:nvSpPr>
        <p:spPr>
          <a:xfrm>
            <a:off x="5274925" y="5691650"/>
            <a:ext cx="5374500" cy="6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t>kompas</a:t>
            </a:r>
            <a:r>
              <a:rPr lang="en-US"/>
              <a:t>-kryptochrom obecny w siatkówce prawego oka</a:t>
            </a:r>
            <a:endParaRPr/>
          </a:p>
        </p:txBody>
      </p:sp>
      <p:sp>
        <p:nvSpPr>
          <p:cNvPr id="413" name="Google Shape;413;p15"/>
          <p:cNvSpPr txBox="1"/>
          <p:nvPr/>
        </p:nvSpPr>
        <p:spPr>
          <a:xfrm>
            <a:off x="6102225" y="5934275"/>
            <a:ext cx="5374500" cy="6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4" name="Google Shape;414;p15"/>
          <p:cNvSpPr txBox="1"/>
          <p:nvPr/>
        </p:nvSpPr>
        <p:spPr>
          <a:xfrm>
            <a:off x="5144300" y="3470975"/>
            <a:ext cx="5374500" cy="6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t>© Ernst </a:t>
            </a:r>
            <a:r>
              <a:rPr lang="en-US" sz="1100" dirty="0" err="1"/>
              <a:t>Vikne</a:t>
            </a:r>
            <a:endParaRPr dirty="0"/>
          </a:p>
        </p:txBody>
      </p:sp>
      <p:sp>
        <p:nvSpPr>
          <p:cNvPr id="415" name="Google Shape;415;p15"/>
          <p:cNvSpPr txBox="1"/>
          <p:nvPr/>
        </p:nvSpPr>
        <p:spPr>
          <a:xfrm>
            <a:off x="1860698" y="6411975"/>
            <a:ext cx="2533952" cy="38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Stapput</a:t>
            </a:r>
            <a:r>
              <a:rPr lang="en-US" dirty="0"/>
              <a:t> et al. 2010</a:t>
            </a:r>
            <a:endParaRPr dirty="0"/>
          </a:p>
        </p:txBody>
      </p:sp>
    </p:spTree>
    <p:extLst>
      <p:ext uri="{BB962C8B-B14F-4D97-AF65-F5344CB8AC3E}">
        <p14:creationId xmlns:p14="http://schemas.microsoft.com/office/powerpoint/2010/main" val="20915080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419"/>
        <p:cNvGrpSpPr/>
        <p:nvPr/>
      </p:nvGrpSpPr>
      <p:grpSpPr>
        <a:xfrm>
          <a:off x="0" y="0"/>
          <a:ext cx="0" cy="0"/>
          <a:chOff x="0" y="0"/>
          <a:chExt cx="0" cy="0"/>
        </a:xfrm>
      </p:grpSpPr>
      <p:sp>
        <p:nvSpPr>
          <p:cNvPr id="421" name="Google Shape;421;p17"/>
          <p:cNvSpPr/>
          <p:nvPr/>
        </p:nvSpPr>
        <p:spPr>
          <a:xfrm>
            <a:off x="6827534" y="1813121"/>
            <a:ext cx="7357680" cy="45684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l-PL" sz="2400" b="1" i="0" u="none" strike="noStrike" cap="none" dirty="0" smtClean="0">
                <a:solidFill>
                  <a:srgbClr val="000000"/>
                </a:solidFill>
                <a:latin typeface="Candara"/>
                <a:ea typeface="Candara"/>
                <a:cs typeface="Candara"/>
                <a:sym typeface="Candara"/>
              </a:rPr>
              <a:t>Regulacja temperatury</a:t>
            </a:r>
          </a:p>
          <a:p>
            <a:pPr marL="0" marR="0" lvl="0" indent="0" algn="ctr" rtl="0">
              <a:lnSpc>
                <a:spcPct val="100000"/>
              </a:lnSpc>
              <a:spcBef>
                <a:spcPts val="0"/>
              </a:spcBef>
              <a:spcAft>
                <a:spcPts val="0"/>
              </a:spcAft>
              <a:buNone/>
            </a:pPr>
            <a:r>
              <a:rPr lang="pl-PL" sz="2400" b="1" i="0" u="none" strike="noStrike" cap="none" dirty="0" smtClean="0">
                <a:solidFill>
                  <a:srgbClr val="000000"/>
                </a:solidFill>
                <a:latin typeface="Candara"/>
                <a:ea typeface="Candara"/>
                <a:cs typeface="Candara"/>
                <a:sym typeface="Candara"/>
              </a:rPr>
              <a:t> ptasich stóp</a:t>
            </a:r>
            <a:endParaRPr sz="2400" b="0" i="0" u="none" strike="noStrike" cap="none" dirty="0">
              <a:latin typeface="Arial"/>
              <a:ea typeface="Arial"/>
              <a:cs typeface="Arial"/>
              <a:sym typeface="Arial"/>
            </a:endParaRPr>
          </a:p>
        </p:txBody>
      </p:sp>
      <p:pic>
        <p:nvPicPr>
          <p:cNvPr id="6" name="Obraz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791101" cy="4945339"/>
          </a:xfrm>
          <a:prstGeom prst="rect">
            <a:avLst/>
          </a:prstGeom>
        </p:spPr>
      </p:pic>
      <p:sp>
        <p:nvSpPr>
          <p:cNvPr id="7" name="pole tekstowe 6"/>
          <p:cNvSpPr txBox="1"/>
          <p:nvPr/>
        </p:nvSpPr>
        <p:spPr>
          <a:xfrm>
            <a:off x="7277734" y="1300444"/>
            <a:ext cx="901593" cy="369332"/>
          </a:xfrm>
          <a:prstGeom prst="rect">
            <a:avLst/>
          </a:prstGeom>
          <a:solidFill>
            <a:schemeClr val="bg1"/>
          </a:solidFill>
        </p:spPr>
        <p:txBody>
          <a:bodyPr wrap="none" rtlCol="0">
            <a:spAutoFit/>
          </a:bodyPr>
          <a:lstStyle/>
          <a:p>
            <a:r>
              <a:rPr lang="pl-PL" dirty="0" smtClean="0"/>
              <a:t>Tętnica </a:t>
            </a:r>
            <a:endParaRPr lang="pl-PL" dirty="0"/>
          </a:p>
        </p:txBody>
      </p:sp>
      <p:sp>
        <p:nvSpPr>
          <p:cNvPr id="14" name="pole tekstowe 13"/>
          <p:cNvSpPr txBox="1"/>
          <p:nvPr/>
        </p:nvSpPr>
        <p:spPr>
          <a:xfrm>
            <a:off x="7543800" y="1443789"/>
            <a:ext cx="184731" cy="369332"/>
          </a:xfrm>
          <a:prstGeom prst="rect">
            <a:avLst/>
          </a:prstGeom>
          <a:noFill/>
        </p:spPr>
        <p:txBody>
          <a:bodyPr wrap="none" rtlCol="0">
            <a:spAutoFit/>
          </a:bodyPr>
          <a:lstStyle/>
          <a:p>
            <a:endParaRPr lang="pl-PL" dirty="0"/>
          </a:p>
        </p:txBody>
      </p:sp>
      <p:sp>
        <p:nvSpPr>
          <p:cNvPr id="15" name="pole tekstowe 14"/>
          <p:cNvSpPr txBox="1"/>
          <p:nvPr/>
        </p:nvSpPr>
        <p:spPr>
          <a:xfrm>
            <a:off x="8124520" y="1300444"/>
            <a:ext cx="560410" cy="369332"/>
          </a:xfrm>
          <a:prstGeom prst="rect">
            <a:avLst/>
          </a:prstGeom>
          <a:solidFill>
            <a:schemeClr val="bg1"/>
          </a:solidFill>
        </p:spPr>
        <p:txBody>
          <a:bodyPr wrap="none" rtlCol="0">
            <a:spAutoFit/>
          </a:bodyPr>
          <a:lstStyle/>
          <a:p>
            <a:r>
              <a:rPr lang="pl-PL" dirty="0"/>
              <a:t>Ż</a:t>
            </a:r>
            <a:r>
              <a:rPr lang="pl-PL" dirty="0" smtClean="0"/>
              <a:t>yła</a:t>
            </a:r>
            <a:endParaRPr lang="pl-PL" dirty="0"/>
          </a:p>
        </p:txBody>
      </p:sp>
      <p:sp>
        <p:nvSpPr>
          <p:cNvPr id="16" name="Prostokąt 15"/>
          <p:cNvSpPr/>
          <p:nvPr/>
        </p:nvSpPr>
        <p:spPr>
          <a:xfrm>
            <a:off x="71707" y="5062780"/>
            <a:ext cx="11883189" cy="1754326"/>
          </a:xfrm>
          <a:prstGeom prst="rect">
            <a:avLst/>
          </a:prstGeom>
        </p:spPr>
        <p:txBody>
          <a:bodyPr wrap="square">
            <a:spAutoFit/>
          </a:bodyPr>
          <a:lstStyle/>
          <a:p>
            <a:r>
              <a:rPr lang="pl-PL" dirty="0" smtClean="0">
                <a:ea typeface="Calibri" panose="020F0502020204030204" pitchFamily="34" charset="0"/>
                <a:cs typeface="Calibri" panose="020F0502020204030204" pitchFamily="34" charset="0"/>
              </a:rPr>
              <a:t>Nogi ptaków wodnych są jedyną nieopierzoną częścią ciała, przez którą mogłaby następować utrata znacznej ilości ciepła. Jest ona jednak ograniczona do minimum dzięki obecności specjalnego układu naczyń krwionośnych w nodze ptaka. Mechanizm ten polega na zmniejszeniu gradientu temperatury między nogą a otoczeniem. Ciepła krew w tętnicach, płynąc w kierunku stóp, ochładza się przepływając blisko żył, które odprowadzają znacznie chłodniejszą krew z nogi do ciała. Ciepło przepływa z tętnic do żył, ogrzewając krew żylną i wracając do ciała.  Szacuje się, że utrata ciepła przy niskich temperaturach w nogach wynosi około 10 %. Nieopierzone części nóg pełnią również funkcję przy chłodzeniu przegrzanego organizmu ptaka.</a:t>
            </a:r>
          </a:p>
        </p:txBody>
      </p:sp>
      <p:sp>
        <p:nvSpPr>
          <p:cNvPr id="17" name="Prostokąt 16"/>
          <p:cNvSpPr/>
          <p:nvPr/>
        </p:nvSpPr>
        <p:spPr>
          <a:xfrm>
            <a:off x="5895757" y="4576007"/>
            <a:ext cx="2895344" cy="369332"/>
          </a:xfrm>
          <a:prstGeom prst="rect">
            <a:avLst/>
          </a:prstGeom>
        </p:spPr>
        <p:txBody>
          <a:bodyPr wrap="none">
            <a:spAutoFit/>
          </a:bodyPr>
          <a:lstStyle/>
          <a:p>
            <a:r>
              <a:rPr lang="en-US" dirty="0" smtClean="0"/>
              <a:t>©</a:t>
            </a:r>
            <a:r>
              <a:rPr lang="pl-PL" dirty="0" smtClean="0"/>
              <a:t> </a:t>
            </a:r>
            <a:r>
              <a:rPr lang="en-US" dirty="0" smtClean="0"/>
              <a:t>Cornell Lab of Ornithology</a:t>
            </a:r>
            <a:endParaRPr lang="pl-PL" dirty="0"/>
          </a:p>
        </p:txBody>
      </p:sp>
    </p:spTree>
    <p:extLst>
      <p:ext uri="{BB962C8B-B14F-4D97-AF65-F5344CB8AC3E}">
        <p14:creationId xmlns:p14="http://schemas.microsoft.com/office/powerpoint/2010/main" val="16094337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453"/>
        <p:cNvGrpSpPr/>
        <p:nvPr/>
      </p:nvGrpSpPr>
      <p:grpSpPr>
        <a:xfrm>
          <a:off x="0" y="0"/>
          <a:ext cx="0" cy="0"/>
          <a:chOff x="0" y="0"/>
          <a:chExt cx="0" cy="0"/>
        </a:xfrm>
      </p:grpSpPr>
      <p:pic>
        <p:nvPicPr>
          <p:cNvPr id="454" name="Google Shape;454;p21"/>
          <p:cNvPicPr preferRelativeResize="0"/>
          <p:nvPr/>
        </p:nvPicPr>
        <p:blipFill rotWithShape="1">
          <a:blip r:embed="rId3">
            <a:alphaModFix/>
          </a:blip>
          <a:srcRect/>
          <a:stretch/>
        </p:blipFill>
        <p:spPr>
          <a:xfrm>
            <a:off x="3429000" y="228600"/>
            <a:ext cx="5700240" cy="6324120"/>
          </a:xfrm>
          <a:prstGeom prst="rect">
            <a:avLst/>
          </a:prstGeom>
          <a:noFill/>
          <a:ln>
            <a:noFill/>
          </a:ln>
        </p:spPr>
      </p:pic>
      <p:sp>
        <p:nvSpPr>
          <p:cNvPr id="455" name="Google Shape;455;p21"/>
          <p:cNvSpPr/>
          <p:nvPr/>
        </p:nvSpPr>
        <p:spPr>
          <a:xfrm>
            <a:off x="5095800" y="214200"/>
            <a:ext cx="2428560" cy="3661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1" i="0" u="none" strike="noStrike" cap="none">
                <a:solidFill>
                  <a:srgbClr val="000000"/>
                </a:solidFill>
                <a:latin typeface="Arial Black"/>
                <a:ea typeface="Arial Black"/>
                <a:cs typeface="Arial Black"/>
                <a:sym typeface="Arial Black"/>
              </a:rPr>
              <a:t>GŁĘBOKOŚĆ [m]</a:t>
            </a:r>
            <a:endParaRPr sz="1800" b="0" i="0" u="none" strike="noStrike" cap="none">
              <a:latin typeface="Arial"/>
              <a:ea typeface="Arial"/>
              <a:cs typeface="Arial"/>
              <a:sym typeface="Arial"/>
            </a:endParaRPr>
          </a:p>
        </p:txBody>
      </p:sp>
      <p:sp>
        <p:nvSpPr>
          <p:cNvPr id="456" name="Google Shape;456;p21"/>
          <p:cNvSpPr/>
          <p:nvPr/>
        </p:nvSpPr>
        <p:spPr>
          <a:xfrm rot="10800000">
            <a:off x="3733920" y="762120"/>
            <a:ext cx="533160" cy="360"/>
          </a:xfrm>
          <a:custGeom>
            <a:avLst/>
            <a:gdLst/>
            <a:ahLst/>
            <a:cxnLst/>
            <a:rect l="l" t="t" r="r" b="b"/>
            <a:pathLst>
              <a:path w="21600" h="21600" extrusionOk="0">
                <a:moveTo>
                  <a:pt x="0" y="0"/>
                </a:moveTo>
                <a:lnTo>
                  <a:pt x="21600" y="21600"/>
                </a:lnTo>
              </a:path>
            </a:pathLst>
          </a:custGeom>
          <a:noFill/>
          <a:ln w="9525" cap="flat" cmpd="sng">
            <a:solidFill>
              <a:schemeClr val="dk1"/>
            </a:solidFill>
            <a:prstDash val="solid"/>
            <a:round/>
            <a:headEnd type="none" w="sm" len="sm"/>
            <a:tailEnd type="none" w="sm" len="sm"/>
          </a:ln>
        </p:spPr>
      </p:sp>
      <p:sp>
        <p:nvSpPr>
          <p:cNvPr id="457" name="Google Shape;457;p21"/>
          <p:cNvSpPr/>
          <p:nvPr/>
        </p:nvSpPr>
        <p:spPr>
          <a:xfrm rot="10800000">
            <a:off x="3886200" y="1447920"/>
            <a:ext cx="990360" cy="360"/>
          </a:xfrm>
          <a:custGeom>
            <a:avLst/>
            <a:gdLst/>
            <a:ahLst/>
            <a:cxnLst/>
            <a:rect l="l" t="t" r="r" b="b"/>
            <a:pathLst>
              <a:path w="21600" h="21600" extrusionOk="0">
                <a:moveTo>
                  <a:pt x="0" y="0"/>
                </a:moveTo>
                <a:lnTo>
                  <a:pt x="21600" y="21600"/>
                </a:lnTo>
              </a:path>
            </a:pathLst>
          </a:custGeom>
          <a:noFill/>
          <a:ln w="9525" cap="flat" cmpd="sng">
            <a:solidFill>
              <a:schemeClr val="dk1"/>
            </a:solidFill>
            <a:prstDash val="solid"/>
            <a:round/>
            <a:headEnd type="none" w="sm" len="sm"/>
            <a:tailEnd type="none" w="sm" len="sm"/>
          </a:ln>
        </p:spPr>
      </p:sp>
      <p:sp>
        <p:nvSpPr>
          <p:cNvPr id="458" name="Google Shape;458;p21"/>
          <p:cNvSpPr/>
          <p:nvPr/>
        </p:nvSpPr>
        <p:spPr>
          <a:xfrm rot="10800000">
            <a:off x="3200400" y="762120"/>
            <a:ext cx="304560" cy="360"/>
          </a:xfrm>
          <a:custGeom>
            <a:avLst/>
            <a:gdLst/>
            <a:ahLst/>
            <a:cxnLst/>
            <a:rect l="l" t="t" r="r" b="b"/>
            <a:pathLst>
              <a:path w="21600" h="21600" extrusionOk="0">
                <a:moveTo>
                  <a:pt x="0" y="0"/>
                </a:moveTo>
                <a:lnTo>
                  <a:pt x="21600" y="21600"/>
                </a:lnTo>
              </a:path>
            </a:pathLst>
          </a:custGeom>
          <a:noFill/>
          <a:ln w="9525" cap="flat" cmpd="sng">
            <a:solidFill>
              <a:schemeClr val="dk1"/>
            </a:solidFill>
            <a:prstDash val="solid"/>
            <a:round/>
            <a:headEnd type="none" w="sm" len="sm"/>
            <a:tailEnd type="none" w="sm" len="sm"/>
          </a:ln>
        </p:spPr>
      </p:sp>
      <p:sp>
        <p:nvSpPr>
          <p:cNvPr id="459" name="Google Shape;459;p21"/>
          <p:cNvSpPr/>
          <p:nvPr/>
        </p:nvSpPr>
        <p:spPr>
          <a:xfrm rot="10800000">
            <a:off x="3657600" y="2362320"/>
            <a:ext cx="761760" cy="360"/>
          </a:xfrm>
          <a:custGeom>
            <a:avLst/>
            <a:gdLst/>
            <a:ahLst/>
            <a:cxnLst/>
            <a:rect l="l" t="t" r="r" b="b"/>
            <a:pathLst>
              <a:path w="21600" h="21600" extrusionOk="0">
                <a:moveTo>
                  <a:pt x="0" y="0"/>
                </a:moveTo>
                <a:lnTo>
                  <a:pt x="21600" y="21600"/>
                </a:lnTo>
              </a:path>
            </a:pathLst>
          </a:custGeom>
          <a:noFill/>
          <a:ln w="9525" cap="flat" cmpd="sng">
            <a:solidFill>
              <a:schemeClr val="dk1"/>
            </a:solidFill>
            <a:prstDash val="solid"/>
            <a:round/>
            <a:headEnd type="none" w="sm" len="sm"/>
            <a:tailEnd type="none" w="sm" len="sm"/>
          </a:ln>
        </p:spPr>
      </p:sp>
      <p:sp>
        <p:nvSpPr>
          <p:cNvPr id="460" name="Google Shape;460;p21"/>
          <p:cNvSpPr/>
          <p:nvPr/>
        </p:nvSpPr>
        <p:spPr>
          <a:xfrm rot="10800000">
            <a:off x="3809880" y="3505320"/>
            <a:ext cx="837720" cy="360"/>
          </a:xfrm>
          <a:custGeom>
            <a:avLst/>
            <a:gdLst/>
            <a:ahLst/>
            <a:cxnLst/>
            <a:rect l="l" t="t" r="r" b="b"/>
            <a:pathLst>
              <a:path w="21600" h="21600" extrusionOk="0">
                <a:moveTo>
                  <a:pt x="0" y="0"/>
                </a:moveTo>
                <a:lnTo>
                  <a:pt x="21600" y="21600"/>
                </a:lnTo>
              </a:path>
            </a:pathLst>
          </a:custGeom>
          <a:noFill/>
          <a:ln w="9525" cap="flat" cmpd="sng">
            <a:solidFill>
              <a:schemeClr val="dk1"/>
            </a:solidFill>
            <a:prstDash val="solid"/>
            <a:round/>
            <a:headEnd type="none" w="sm" len="sm"/>
            <a:tailEnd type="none" w="sm" len="sm"/>
          </a:ln>
        </p:spPr>
      </p:sp>
      <p:sp>
        <p:nvSpPr>
          <p:cNvPr id="461" name="Google Shape;461;p21"/>
          <p:cNvSpPr/>
          <p:nvPr/>
        </p:nvSpPr>
        <p:spPr>
          <a:xfrm rot="10800000">
            <a:off x="4038480" y="5562720"/>
            <a:ext cx="1066320" cy="360"/>
          </a:xfrm>
          <a:custGeom>
            <a:avLst/>
            <a:gdLst/>
            <a:ahLst/>
            <a:cxnLst/>
            <a:rect l="l" t="t" r="r" b="b"/>
            <a:pathLst>
              <a:path w="21600" h="21600" extrusionOk="0">
                <a:moveTo>
                  <a:pt x="0" y="0"/>
                </a:moveTo>
                <a:lnTo>
                  <a:pt x="21600" y="21600"/>
                </a:lnTo>
              </a:path>
            </a:pathLst>
          </a:custGeom>
          <a:noFill/>
          <a:ln w="9525" cap="flat" cmpd="sng">
            <a:solidFill>
              <a:schemeClr val="dk1"/>
            </a:solidFill>
            <a:prstDash val="solid"/>
            <a:round/>
            <a:headEnd type="none" w="sm" len="sm"/>
            <a:tailEnd type="none" w="sm" len="sm"/>
          </a:ln>
        </p:spPr>
      </p:sp>
      <p:sp>
        <p:nvSpPr>
          <p:cNvPr id="462" name="Google Shape;462;p21"/>
          <p:cNvSpPr/>
          <p:nvPr/>
        </p:nvSpPr>
        <p:spPr>
          <a:xfrm>
            <a:off x="1828800" y="533520"/>
            <a:ext cx="1142640" cy="3661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Black"/>
                <a:ea typeface="Arial Black"/>
                <a:cs typeface="Arial Black"/>
                <a:sym typeface="Arial Black"/>
              </a:rPr>
              <a:t>łyska</a:t>
            </a:r>
            <a:endParaRPr sz="1800" b="0" i="0" u="none" strike="noStrike" cap="none">
              <a:latin typeface="Arial"/>
              <a:ea typeface="Arial"/>
              <a:cs typeface="Arial"/>
              <a:sym typeface="Arial"/>
            </a:endParaRPr>
          </a:p>
        </p:txBody>
      </p:sp>
      <p:sp>
        <p:nvSpPr>
          <p:cNvPr id="463" name="Google Shape;463;p21"/>
          <p:cNvSpPr/>
          <p:nvPr/>
        </p:nvSpPr>
        <p:spPr>
          <a:xfrm>
            <a:off x="2057400" y="1219320"/>
            <a:ext cx="990360" cy="3661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Black"/>
                <a:ea typeface="Arial Black"/>
                <a:cs typeface="Arial Black"/>
                <a:sym typeface="Arial Black"/>
              </a:rPr>
              <a:t>gągoł</a:t>
            </a:r>
            <a:endParaRPr sz="1800" b="0" i="0" u="none" strike="noStrike" cap="none">
              <a:latin typeface="Arial"/>
              <a:ea typeface="Arial"/>
              <a:cs typeface="Arial"/>
              <a:sym typeface="Arial"/>
            </a:endParaRPr>
          </a:p>
        </p:txBody>
      </p:sp>
      <p:sp>
        <p:nvSpPr>
          <p:cNvPr id="464" name="Google Shape;464;p21"/>
          <p:cNvSpPr/>
          <p:nvPr/>
        </p:nvSpPr>
        <p:spPr>
          <a:xfrm>
            <a:off x="1523880" y="2133720"/>
            <a:ext cx="1371240" cy="3661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Black"/>
                <a:ea typeface="Arial Black"/>
                <a:cs typeface="Arial Black"/>
                <a:sym typeface="Arial Black"/>
              </a:rPr>
              <a:t>edredon</a:t>
            </a:r>
            <a:endParaRPr sz="1800" b="0" i="0" u="none" strike="noStrike" cap="none">
              <a:latin typeface="Arial"/>
              <a:ea typeface="Arial"/>
              <a:cs typeface="Arial"/>
              <a:sym typeface="Arial"/>
            </a:endParaRPr>
          </a:p>
        </p:txBody>
      </p:sp>
      <p:sp>
        <p:nvSpPr>
          <p:cNvPr id="465" name="Google Shape;465;p21"/>
          <p:cNvSpPr/>
          <p:nvPr/>
        </p:nvSpPr>
        <p:spPr>
          <a:xfrm>
            <a:off x="2286000" y="3276720"/>
            <a:ext cx="1066320" cy="3661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Black"/>
                <a:ea typeface="Arial Black"/>
                <a:cs typeface="Arial Black"/>
                <a:sym typeface="Arial Black"/>
              </a:rPr>
              <a:t>uhla</a:t>
            </a:r>
            <a:endParaRPr sz="1800" b="0" i="0" u="none" strike="noStrike" cap="none">
              <a:latin typeface="Arial"/>
              <a:ea typeface="Arial"/>
              <a:cs typeface="Arial"/>
              <a:sym typeface="Arial"/>
            </a:endParaRPr>
          </a:p>
        </p:txBody>
      </p:sp>
      <p:sp>
        <p:nvSpPr>
          <p:cNvPr id="466" name="Google Shape;466;p21"/>
          <p:cNvSpPr/>
          <p:nvPr/>
        </p:nvSpPr>
        <p:spPr>
          <a:xfrm>
            <a:off x="1676520" y="5334120"/>
            <a:ext cx="1371240" cy="3661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Black"/>
                <a:ea typeface="Arial Black"/>
                <a:cs typeface="Arial Black"/>
                <a:sym typeface="Arial Black"/>
              </a:rPr>
              <a:t>lodówka</a:t>
            </a:r>
            <a:endParaRPr sz="1800" b="0" i="0" u="none" strike="noStrike" cap="none">
              <a:latin typeface="Arial"/>
              <a:ea typeface="Arial"/>
              <a:cs typeface="Arial"/>
              <a:sym typeface="Arial"/>
            </a:endParaRPr>
          </a:p>
        </p:txBody>
      </p:sp>
      <p:sp>
        <p:nvSpPr>
          <p:cNvPr id="467" name="Google Shape;467;p21"/>
          <p:cNvSpPr/>
          <p:nvPr/>
        </p:nvSpPr>
        <p:spPr>
          <a:xfrm>
            <a:off x="8763120" y="838080"/>
            <a:ext cx="685440" cy="360"/>
          </a:xfrm>
          <a:custGeom>
            <a:avLst/>
            <a:gdLst/>
            <a:ahLst/>
            <a:cxnLst/>
            <a:rect l="l" t="t" r="r" b="b"/>
            <a:pathLst>
              <a:path w="21600" h="21600" extrusionOk="0">
                <a:moveTo>
                  <a:pt x="0" y="0"/>
                </a:moveTo>
                <a:lnTo>
                  <a:pt x="21600" y="21600"/>
                </a:lnTo>
              </a:path>
            </a:pathLst>
          </a:custGeom>
          <a:noFill/>
          <a:ln w="9525" cap="flat" cmpd="sng">
            <a:solidFill>
              <a:schemeClr val="dk1"/>
            </a:solidFill>
            <a:prstDash val="solid"/>
            <a:round/>
            <a:headEnd type="none" w="sm" len="sm"/>
            <a:tailEnd type="none" w="sm" len="sm"/>
          </a:ln>
        </p:spPr>
      </p:sp>
      <p:sp>
        <p:nvSpPr>
          <p:cNvPr id="468" name="Google Shape;468;p21"/>
          <p:cNvSpPr/>
          <p:nvPr/>
        </p:nvSpPr>
        <p:spPr>
          <a:xfrm>
            <a:off x="8763120" y="1371600"/>
            <a:ext cx="761760" cy="360"/>
          </a:xfrm>
          <a:custGeom>
            <a:avLst/>
            <a:gdLst/>
            <a:ahLst/>
            <a:cxnLst/>
            <a:rect l="l" t="t" r="r" b="b"/>
            <a:pathLst>
              <a:path w="21600" h="21600" extrusionOk="0">
                <a:moveTo>
                  <a:pt x="0" y="0"/>
                </a:moveTo>
                <a:lnTo>
                  <a:pt x="21600" y="21600"/>
                </a:lnTo>
              </a:path>
            </a:pathLst>
          </a:custGeom>
          <a:noFill/>
          <a:ln w="9525" cap="flat" cmpd="sng">
            <a:solidFill>
              <a:schemeClr val="dk1"/>
            </a:solidFill>
            <a:prstDash val="solid"/>
            <a:round/>
            <a:headEnd type="none" w="sm" len="sm"/>
            <a:tailEnd type="none" w="sm" len="sm"/>
          </a:ln>
        </p:spPr>
      </p:sp>
      <p:sp>
        <p:nvSpPr>
          <p:cNvPr id="469" name="Google Shape;469;p21"/>
          <p:cNvSpPr/>
          <p:nvPr/>
        </p:nvSpPr>
        <p:spPr>
          <a:xfrm>
            <a:off x="8458200" y="3276720"/>
            <a:ext cx="914040" cy="360"/>
          </a:xfrm>
          <a:custGeom>
            <a:avLst/>
            <a:gdLst/>
            <a:ahLst/>
            <a:cxnLst/>
            <a:rect l="l" t="t" r="r" b="b"/>
            <a:pathLst>
              <a:path w="21600" h="21600" extrusionOk="0">
                <a:moveTo>
                  <a:pt x="0" y="0"/>
                </a:moveTo>
                <a:lnTo>
                  <a:pt x="21600" y="21600"/>
                </a:lnTo>
              </a:path>
            </a:pathLst>
          </a:custGeom>
          <a:noFill/>
          <a:ln w="9525" cap="flat" cmpd="sng">
            <a:solidFill>
              <a:schemeClr val="dk1"/>
            </a:solidFill>
            <a:prstDash val="solid"/>
            <a:round/>
            <a:headEnd type="none" w="sm" len="sm"/>
            <a:tailEnd type="none" w="sm" len="sm"/>
          </a:ln>
        </p:spPr>
      </p:sp>
      <p:sp>
        <p:nvSpPr>
          <p:cNvPr id="470" name="Google Shape;470;p21"/>
          <p:cNvSpPr/>
          <p:nvPr/>
        </p:nvSpPr>
        <p:spPr>
          <a:xfrm>
            <a:off x="7924680" y="5638680"/>
            <a:ext cx="1294920" cy="360"/>
          </a:xfrm>
          <a:custGeom>
            <a:avLst/>
            <a:gdLst/>
            <a:ahLst/>
            <a:cxnLst/>
            <a:rect l="l" t="t" r="r" b="b"/>
            <a:pathLst>
              <a:path w="21600" h="21600" extrusionOk="0">
                <a:moveTo>
                  <a:pt x="0" y="0"/>
                </a:moveTo>
                <a:lnTo>
                  <a:pt x="21600" y="21600"/>
                </a:lnTo>
              </a:path>
            </a:pathLst>
          </a:custGeom>
          <a:noFill/>
          <a:ln w="9525" cap="flat" cmpd="sng">
            <a:solidFill>
              <a:schemeClr val="dk1"/>
            </a:solidFill>
            <a:prstDash val="solid"/>
            <a:round/>
            <a:headEnd type="none" w="sm" len="sm"/>
            <a:tailEnd type="none" w="sm" len="sm"/>
          </a:ln>
        </p:spPr>
      </p:sp>
      <p:sp>
        <p:nvSpPr>
          <p:cNvPr id="471" name="Google Shape;471;p21"/>
          <p:cNvSpPr/>
          <p:nvPr/>
        </p:nvSpPr>
        <p:spPr>
          <a:xfrm>
            <a:off x="9220320" y="609480"/>
            <a:ext cx="1676160" cy="3661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Black"/>
                <a:ea typeface="Arial Black"/>
                <a:cs typeface="Arial Black"/>
                <a:sym typeface="Arial Black"/>
              </a:rPr>
              <a:t>kormoran</a:t>
            </a:r>
            <a:endParaRPr sz="1800" b="0" i="0" u="none" strike="noStrike" cap="none">
              <a:latin typeface="Arial"/>
              <a:ea typeface="Arial"/>
              <a:cs typeface="Arial"/>
              <a:sym typeface="Arial"/>
            </a:endParaRPr>
          </a:p>
        </p:txBody>
      </p:sp>
      <p:sp>
        <p:nvSpPr>
          <p:cNvPr id="472" name="Google Shape;472;p21"/>
          <p:cNvSpPr/>
          <p:nvPr/>
        </p:nvSpPr>
        <p:spPr>
          <a:xfrm>
            <a:off x="9601200" y="1143000"/>
            <a:ext cx="1066320" cy="3661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Black"/>
                <a:ea typeface="Arial Black"/>
                <a:cs typeface="Arial Black"/>
                <a:sym typeface="Arial Black"/>
              </a:rPr>
              <a:t>nur</a:t>
            </a:r>
            <a:endParaRPr sz="1800" b="0" i="0" u="none" strike="noStrike" cap="none">
              <a:latin typeface="Arial"/>
              <a:ea typeface="Arial"/>
              <a:cs typeface="Arial"/>
              <a:sym typeface="Arial"/>
            </a:endParaRPr>
          </a:p>
        </p:txBody>
      </p:sp>
      <p:sp>
        <p:nvSpPr>
          <p:cNvPr id="473" name="Google Shape;473;p21"/>
          <p:cNvSpPr/>
          <p:nvPr/>
        </p:nvSpPr>
        <p:spPr>
          <a:xfrm>
            <a:off x="9220320" y="2971800"/>
            <a:ext cx="1599840" cy="5785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Black"/>
                <a:ea typeface="Arial Black"/>
                <a:cs typeface="Arial Black"/>
                <a:sym typeface="Arial Black"/>
              </a:rPr>
              <a:t>perkoz dwuczuby</a:t>
            </a:r>
            <a:endParaRPr sz="1600" b="0" i="0" u="none" strike="noStrike" cap="none">
              <a:latin typeface="Arial"/>
              <a:ea typeface="Arial"/>
              <a:cs typeface="Arial"/>
              <a:sym typeface="Arial"/>
            </a:endParaRPr>
          </a:p>
        </p:txBody>
      </p:sp>
      <p:sp>
        <p:nvSpPr>
          <p:cNvPr id="474" name="Google Shape;474;p21"/>
          <p:cNvSpPr/>
          <p:nvPr/>
        </p:nvSpPr>
        <p:spPr>
          <a:xfrm>
            <a:off x="9296280" y="5410080"/>
            <a:ext cx="1371240" cy="3661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Black"/>
                <a:ea typeface="Arial Black"/>
                <a:cs typeface="Arial Black"/>
                <a:sym typeface="Arial Black"/>
              </a:rPr>
              <a:t>nurzyk</a:t>
            </a:r>
            <a:endParaRPr sz="1800" b="0" i="0" u="none" strike="noStrike" cap="none">
              <a:latin typeface="Arial"/>
              <a:ea typeface="Arial"/>
              <a:cs typeface="Arial"/>
              <a:sym typeface="Arial"/>
            </a:endParaRPr>
          </a:p>
        </p:txBody>
      </p:sp>
      <p:sp>
        <p:nvSpPr>
          <p:cNvPr id="475" name="Google Shape;475;p21"/>
          <p:cNvSpPr/>
          <p:nvPr/>
        </p:nvSpPr>
        <p:spPr>
          <a:xfrm>
            <a:off x="1752480" y="0"/>
            <a:ext cx="1828440" cy="3661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1" i="0" u="none" strike="noStrike" cap="none">
                <a:solidFill>
                  <a:srgbClr val="000000"/>
                </a:solidFill>
                <a:latin typeface="Arial Black"/>
                <a:ea typeface="Arial Black"/>
                <a:cs typeface="Arial Black"/>
                <a:sym typeface="Arial Black"/>
              </a:rPr>
              <a:t>BENTOFAGI:</a:t>
            </a:r>
            <a:endParaRPr sz="1800" b="0" i="0" u="none" strike="noStrike" cap="none">
              <a:latin typeface="Arial"/>
              <a:ea typeface="Arial"/>
              <a:cs typeface="Arial"/>
              <a:sym typeface="Arial"/>
            </a:endParaRPr>
          </a:p>
        </p:txBody>
      </p:sp>
      <p:sp>
        <p:nvSpPr>
          <p:cNvPr id="476" name="Google Shape;476;p21"/>
          <p:cNvSpPr/>
          <p:nvPr/>
        </p:nvSpPr>
        <p:spPr>
          <a:xfrm>
            <a:off x="8763120" y="0"/>
            <a:ext cx="1904760" cy="3661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1" i="0" u="none" strike="noStrike" cap="none">
                <a:solidFill>
                  <a:srgbClr val="000000"/>
                </a:solidFill>
                <a:latin typeface="Arial Black"/>
                <a:ea typeface="Arial Black"/>
                <a:cs typeface="Arial Black"/>
                <a:sym typeface="Arial Black"/>
              </a:rPr>
              <a:t>ICHTIOFAGI:</a:t>
            </a:r>
            <a:endParaRPr sz="1800" b="0" i="0" u="none" strike="noStrike" cap="none">
              <a:latin typeface="Arial"/>
              <a:ea typeface="Arial"/>
              <a:cs typeface="Arial"/>
              <a:sym typeface="Arial"/>
            </a:endParaRPr>
          </a:p>
        </p:txBody>
      </p:sp>
      <p:pic>
        <p:nvPicPr>
          <p:cNvPr id="2" name="Obraz 1"/>
          <p:cNvPicPr>
            <a:picLocks noChangeAspect="1"/>
          </p:cNvPicPr>
          <p:nvPr/>
        </p:nvPicPr>
        <p:blipFill>
          <a:blip r:embed="rId4"/>
          <a:stretch>
            <a:fillRect/>
          </a:stretch>
        </p:blipFill>
        <p:spPr>
          <a:xfrm>
            <a:off x="771960" y="2956140"/>
            <a:ext cx="5008560" cy="3756420"/>
          </a:xfrm>
          <a:prstGeom prst="rect">
            <a:avLst/>
          </a:prstGeom>
        </p:spPr>
      </p:pic>
      <p:sp>
        <p:nvSpPr>
          <p:cNvPr id="3" name="Prostokąt 2"/>
          <p:cNvSpPr/>
          <p:nvPr/>
        </p:nvSpPr>
        <p:spPr>
          <a:xfrm>
            <a:off x="3733920" y="6313523"/>
            <a:ext cx="6096000" cy="307777"/>
          </a:xfrm>
          <a:prstGeom prst="rect">
            <a:avLst/>
          </a:prstGeom>
        </p:spPr>
        <p:txBody>
          <a:bodyPr>
            <a:spAutoFit/>
          </a:bodyPr>
          <a:lstStyle/>
          <a:p>
            <a:r>
              <a:rPr lang="pl-PL" dirty="0" smtClean="0">
                <a:solidFill>
                  <a:schemeClr val="bg1"/>
                </a:solidFill>
              </a:rPr>
              <a:t>© </a:t>
            </a:r>
            <a:r>
              <a:rPr lang="pl-PL" dirty="0" err="1" smtClean="0">
                <a:solidFill>
                  <a:schemeClr val="bg1"/>
                </a:solidFill>
              </a:rPr>
              <a:t>Ellen</a:t>
            </a:r>
            <a:r>
              <a:rPr lang="pl-PL" dirty="0" smtClean="0">
                <a:solidFill>
                  <a:schemeClr val="bg1"/>
                </a:solidFill>
              </a:rPr>
              <a:t> </a:t>
            </a:r>
            <a:r>
              <a:rPr lang="pl-PL" dirty="0">
                <a:solidFill>
                  <a:schemeClr val="bg1"/>
                </a:solidFill>
              </a:rPr>
              <a:t>Campbell</a:t>
            </a:r>
          </a:p>
        </p:txBody>
      </p:sp>
      <p:pic>
        <p:nvPicPr>
          <p:cNvPr id="4" name="Obraz 3"/>
          <p:cNvPicPr>
            <a:picLocks noChangeAspect="1"/>
          </p:cNvPicPr>
          <p:nvPr/>
        </p:nvPicPr>
        <p:blipFill>
          <a:blip r:embed="rId5"/>
          <a:stretch>
            <a:fillRect/>
          </a:stretch>
        </p:blipFill>
        <p:spPr>
          <a:xfrm>
            <a:off x="6438703" y="2956140"/>
            <a:ext cx="5631814" cy="3756420"/>
          </a:xfrm>
          <a:prstGeom prst="rect">
            <a:avLst/>
          </a:prstGeom>
        </p:spPr>
      </p:pic>
      <p:sp>
        <p:nvSpPr>
          <p:cNvPr id="5" name="Prostokąt 4"/>
          <p:cNvSpPr/>
          <p:nvPr/>
        </p:nvSpPr>
        <p:spPr>
          <a:xfrm>
            <a:off x="6554086" y="6261030"/>
            <a:ext cx="1213794" cy="307777"/>
          </a:xfrm>
          <a:prstGeom prst="rect">
            <a:avLst/>
          </a:prstGeom>
        </p:spPr>
        <p:txBody>
          <a:bodyPr wrap="none">
            <a:spAutoFit/>
          </a:bodyPr>
          <a:lstStyle/>
          <a:p>
            <a:r>
              <a:rPr lang="pl-PL" dirty="0" smtClean="0">
                <a:solidFill>
                  <a:schemeClr val="bg1"/>
                </a:solidFill>
              </a:rPr>
              <a:t>© Mike Clark</a:t>
            </a:r>
            <a:endParaRPr lang="pl-PL" dirty="0">
              <a:solidFill>
                <a:schemeClr val="bg1"/>
              </a:solidFill>
            </a:endParaRPr>
          </a:p>
        </p:txBody>
      </p:sp>
    </p:spTree>
    <p:extLst>
      <p:ext uri="{BB962C8B-B14F-4D97-AF65-F5344CB8AC3E}">
        <p14:creationId xmlns:p14="http://schemas.microsoft.com/office/powerpoint/2010/main" val="201541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480"/>
        <p:cNvGrpSpPr/>
        <p:nvPr/>
      </p:nvGrpSpPr>
      <p:grpSpPr>
        <a:xfrm>
          <a:off x="0" y="0"/>
          <a:ext cx="0" cy="0"/>
          <a:chOff x="0" y="0"/>
          <a:chExt cx="0" cy="0"/>
        </a:xfrm>
      </p:grpSpPr>
      <p:pic>
        <p:nvPicPr>
          <p:cNvPr id="481" name="Google Shape;481;p22"/>
          <p:cNvPicPr preferRelativeResize="0"/>
          <p:nvPr/>
        </p:nvPicPr>
        <p:blipFill rotWithShape="1">
          <a:blip r:embed="rId3">
            <a:alphaModFix/>
          </a:blip>
          <a:srcRect/>
          <a:stretch/>
        </p:blipFill>
        <p:spPr>
          <a:xfrm>
            <a:off x="2133720" y="838080"/>
            <a:ext cx="8076960" cy="4311360"/>
          </a:xfrm>
          <a:prstGeom prst="rect">
            <a:avLst/>
          </a:prstGeom>
          <a:noFill/>
          <a:ln>
            <a:noFill/>
          </a:ln>
        </p:spPr>
      </p:pic>
      <p:sp>
        <p:nvSpPr>
          <p:cNvPr id="482" name="Google Shape;482;p22"/>
          <p:cNvSpPr/>
          <p:nvPr/>
        </p:nvSpPr>
        <p:spPr>
          <a:xfrm>
            <a:off x="4038480" y="304920"/>
            <a:ext cx="4876560" cy="45684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400" b="1" i="0" u="none" strike="noStrike" cap="none">
                <a:solidFill>
                  <a:srgbClr val="000000"/>
                </a:solidFill>
                <a:latin typeface="Candara"/>
                <a:ea typeface="Candara"/>
                <a:cs typeface="Candara"/>
                <a:sym typeface="Candara"/>
              </a:rPr>
              <a:t>ZDOBYWANIE   POKARMU</a:t>
            </a:r>
            <a:endParaRPr sz="2400" b="0" i="0" u="none" strike="noStrike" cap="none">
              <a:latin typeface="Arial"/>
              <a:ea typeface="Arial"/>
              <a:cs typeface="Arial"/>
              <a:sym typeface="Arial"/>
            </a:endParaRPr>
          </a:p>
        </p:txBody>
      </p:sp>
      <p:sp>
        <p:nvSpPr>
          <p:cNvPr id="483" name="Google Shape;483;p22"/>
          <p:cNvSpPr/>
          <p:nvPr/>
        </p:nvSpPr>
        <p:spPr>
          <a:xfrm>
            <a:off x="1676520" y="5181480"/>
            <a:ext cx="10111528" cy="13086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US" sz="1600" b="1" i="0" u="none" strike="noStrike" cap="none" dirty="0">
                <a:solidFill>
                  <a:srgbClr val="000000"/>
                </a:solidFill>
                <a:latin typeface="+mn-lt"/>
                <a:sym typeface="Arial"/>
              </a:rPr>
              <a:t>1</a:t>
            </a:r>
            <a:r>
              <a:rPr lang="en-US" sz="1600" i="0" u="none" strike="noStrike" cap="none" dirty="0">
                <a:solidFill>
                  <a:srgbClr val="000000"/>
                </a:solidFill>
                <a:latin typeface="+mn-lt"/>
                <a:sym typeface="Arial"/>
              </a:rPr>
              <a:t>-Mewy (</a:t>
            </a:r>
            <a:r>
              <a:rPr lang="en-US" sz="1600" i="0" u="none" strike="noStrike" cap="none" dirty="0" err="1">
                <a:solidFill>
                  <a:srgbClr val="000000"/>
                </a:solidFill>
                <a:latin typeface="+mn-lt"/>
                <a:sym typeface="Arial"/>
              </a:rPr>
              <a:t>srebrzysta</a:t>
            </a:r>
            <a:r>
              <a:rPr lang="en-US" sz="1600" i="0" u="none" strike="noStrike" cap="none" dirty="0">
                <a:solidFill>
                  <a:srgbClr val="000000"/>
                </a:solidFill>
                <a:latin typeface="+mn-lt"/>
                <a:sym typeface="Arial"/>
              </a:rPr>
              <a:t> </a:t>
            </a:r>
            <a:r>
              <a:rPr lang="en-US" sz="1600" i="0" u="none" strike="noStrike" cap="none" dirty="0" err="1">
                <a:solidFill>
                  <a:srgbClr val="000000"/>
                </a:solidFill>
                <a:latin typeface="+mn-lt"/>
                <a:sym typeface="Arial"/>
              </a:rPr>
              <a:t>i</a:t>
            </a:r>
            <a:r>
              <a:rPr lang="en-US" sz="1600" i="0" u="none" strike="noStrike" cap="none" dirty="0">
                <a:solidFill>
                  <a:srgbClr val="000000"/>
                </a:solidFill>
                <a:latin typeface="+mn-lt"/>
                <a:sym typeface="Arial"/>
              </a:rPr>
              <a:t> </a:t>
            </a:r>
            <a:r>
              <a:rPr lang="en-US" sz="1600" i="0" u="none" strike="noStrike" cap="none" dirty="0" err="1">
                <a:solidFill>
                  <a:srgbClr val="000000"/>
                </a:solidFill>
                <a:latin typeface="+mn-lt"/>
                <a:sym typeface="Arial"/>
              </a:rPr>
              <a:t>siodłata</a:t>
            </a:r>
            <a:r>
              <a:rPr lang="en-US" sz="1600" i="0" u="none" strike="noStrike" cap="none" dirty="0">
                <a:solidFill>
                  <a:srgbClr val="000000"/>
                </a:solidFill>
                <a:latin typeface="+mn-lt"/>
                <a:sym typeface="Arial"/>
              </a:rPr>
              <a:t>) </a:t>
            </a:r>
            <a:r>
              <a:rPr lang="en-US" sz="1600" i="0" u="none" strike="noStrike" cap="none" dirty="0" err="1">
                <a:solidFill>
                  <a:srgbClr val="000000"/>
                </a:solidFill>
                <a:latin typeface="+mn-lt"/>
                <a:sym typeface="Arial"/>
              </a:rPr>
              <a:t>wydrzyki</a:t>
            </a:r>
            <a:r>
              <a:rPr lang="en-US" sz="1600" i="0" u="none" strike="noStrike" cap="none" dirty="0">
                <a:solidFill>
                  <a:srgbClr val="000000"/>
                </a:solidFill>
                <a:latin typeface="+mn-lt"/>
                <a:sym typeface="Arial"/>
              </a:rPr>
              <a:t> </a:t>
            </a:r>
            <a:r>
              <a:rPr lang="en-US" sz="1600" b="1" i="0" u="none" strike="noStrike" cap="none" dirty="0" smtClean="0">
                <a:solidFill>
                  <a:srgbClr val="000000"/>
                </a:solidFill>
                <a:latin typeface="+mn-lt"/>
                <a:sym typeface="Arial"/>
              </a:rPr>
              <a:t>2</a:t>
            </a:r>
            <a:r>
              <a:rPr lang="en-US" sz="1600" i="0" u="none" strike="noStrike" cap="none" dirty="0" smtClean="0">
                <a:solidFill>
                  <a:srgbClr val="000000"/>
                </a:solidFill>
                <a:latin typeface="+mn-lt"/>
                <a:sym typeface="Arial"/>
              </a:rPr>
              <a:t>-nawałniki </a:t>
            </a:r>
            <a:r>
              <a:rPr lang="en-US" sz="1600" b="1" i="0" u="none" strike="noStrike" cap="none" dirty="0" smtClean="0">
                <a:solidFill>
                  <a:srgbClr val="000000"/>
                </a:solidFill>
                <a:latin typeface="+mn-lt"/>
                <a:sym typeface="Arial"/>
              </a:rPr>
              <a:t>3</a:t>
            </a:r>
            <a:r>
              <a:rPr lang="en-US" sz="1600" i="0" u="none" strike="noStrike" cap="none" dirty="0" smtClean="0">
                <a:solidFill>
                  <a:srgbClr val="000000"/>
                </a:solidFill>
                <a:latin typeface="+mn-lt"/>
                <a:sym typeface="Arial"/>
              </a:rPr>
              <a:t>-głuptaki</a:t>
            </a:r>
            <a:r>
              <a:rPr lang="en-US" sz="1600" b="0" i="0" u="none" strike="noStrike" cap="none" dirty="0" smtClean="0">
                <a:solidFill>
                  <a:srgbClr val="000000"/>
                </a:solidFill>
                <a:latin typeface="+mn-lt"/>
                <a:sym typeface="Arial"/>
              </a:rPr>
              <a:t> </a:t>
            </a:r>
            <a:r>
              <a:rPr lang="en-US" sz="1600" b="1" i="0" u="none" strike="noStrike" cap="none" dirty="0" smtClean="0">
                <a:solidFill>
                  <a:srgbClr val="000000"/>
                </a:solidFill>
                <a:latin typeface="+mn-lt"/>
                <a:sym typeface="Arial"/>
              </a:rPr>
              <a:t>4</a:t>
            </a:r>
            <a:r>
              <a:rPr lang="en-US" sz="1600" i="0" u="none" strike="noStrike" cap="none" dirty="0" smtClean="0">
                <a:solidFill>
                  <a:srgbClr val="000000"/>
                </a:solidFill>
                <a:latin typeface="+mn-lt"/>
                <a:sym typeface="Arial"/>
              </a:rPr>
              <a:t>- </a:t>
            </a:r>
            <a:r>
              <a:rPr lang="en-US" sz="1600" i="0" u="none" strike="noStrike" cap="none" dirty="0" err="1">
                <a:solidFill>
                  <a:srgbClr val="000000"/>
                </a:solidFill>
                <a:latin typeface="+mn-lt"/>
                <a:sym typeface="Arial"/>
              </a:rPr>
              <a:t>rybitwy</a:t>
            </a:r>
            <a:r>
              <a:rPr lang="en-US" sz="1600" i="0" u="none" strike="noStrike" cap="none" dirty="0">
                <a:solidFill>
                  <a:srgbClr val="000000"/>
                </a:solidFill>
                <a:latin typeface="+mn-lt"/>
                <a:sym typeface="Arial"/>
              </a:rPr>
              <a:t> </a:t>
            </a:r>
            <a:r>
              <a:rPr lang="en-US" sz="1600" b="1" i="0" u="none" strike="noStrike" cap="none" dirty="0" smtClean="0">
                <a:solidFill>
                  <a:srgbClr val="000000"/>
                </a:solidFill>
                <a:latin typeface="+mn-lt"/>
                <a:sym typeface="Arial"/>
              </a:rPr>
              <a:t>5</a:t>
            </a:r>
            <a:r>
              <a:rPr lang="en-US" sz="1600" i="0" u="none" strike="noStrike" cap="none" dirty="0" smtClean="0">
                <a:solidFill>
                  <a:srgbClr val="000000"/>
                </a:solidFill>
                <a:latin typeface="+mn-lt"/>
                <a:sym typeface="Arial"/>
              </a:rPr>
              <a:t>- </a:t>
            </a:r>
            <a:r>
              <a:rPr lang="en-US" sz="1600" i="0" u="none" strike="noStrike" cap="none" dirty="0" err="1">
                <a:solidFill>
                  <a:srgbClr val="000000"/>
                </a:solidFill>
                <a:latin typeface="+mn-lt"/>
                <a:sym typeface="Arial"/>
              </a:rPr>
              <a:t>mewy</a:t>
            </a:r>
            <a:r>
              <a:rPr lang="en-US" sz="1600" i="0" u="none" strike="noStrike" cap="none" dirty="0">
                <a:solidFill>
                  <a:srgbClr val="000000"/>
                </a:solidFill>
                <a:latin typeface="+mn-lt"/>
                <a:sym typeface="Arial"/>
              </a:rPr>
              <a:t> </a:t>
            </a:r>
            <a:r>
              <a:rPr lang="en-US" sz="1600" b="1" i="0" u="none" strike="noStrike" cap="none" dirty="0" smtClean="0">
                <a:solidFill>
                  <a:srgbClr val="000000"/>
                </a:solidFill>
                <a:latin typeface="+mn-lt"/>
                <a:sym typeface="Arial"/>
              </a:rPr>
              <a:t>6</a:t>
            </a:r>
            <a:r>
              <a:rPr lang="en-US" sz="1600" i="0" u="none" strike="noStrike" cap="none" dirty="0" smtClean="0">
                <a:solidFill>
                  <a:srgbClr val="000000"/>
                </a:solidFill>
                <a:latin typeface="+mn-lt"/>
                <a:sym typeface="Arial"/>
              </a:rPr>
              <a:t>- </a:t>
            </a:r>
            <a:r>
              <a:rPr lang="en-US" sz="1600" i="0" u="none" strike="noStrike" cap="none" dirty="0" err="1">
                <a:solidFill>
                  <a:srgbClr val="000000"/>
                </a:solidFill>
                <a:latin typeface="+mn-lt"/>
                <a:sym typeface="Arial"/>
              </a:rPr>
              <a:t>alki</a:t>
            </a:r>
            <a:r>
              <a:rPr lang="en-US" sz="1600" i="0" u="none" strike="noStrike" cap="none" dirty="0">
                <a:solidFill>
                  <a:srgbClr val="000000"/>
                </a:solidFill>
                <a:latin typeface="+mn-lt"/>
                <a:sym typeface="Arial"/>
              </a:rPr>
              <a:t> </a:t>
            </a:r>
            <a:r>
              <a:rPr lang="en-US" sz="1600" b="1" i="0" u="none" strike="noStrike" cap="none" dirty="0" smtClean="0">
                <a:solidFill>
                  <a:srgbClr val="000000"/>
                </a:solidFill>
                <a:latin typeface="+mn-lt"/>
                <a:sym typeface="Arial"/>
              </a:rPr>
              <a:t>7</a:t>
            </a:r>
            <a:r>
              <a:rPr lang="en-US" sz="1600" i="0" u="none" strike="noStrike" cap="none" dirty="0" smtClean="0">
                <a:solidFill>
                  <a:srgbClr val="000000"/>
                </a:solidFill>
                <a:latin typeface="+mn-lt"/>
                <a:sym typeface="Arial"/>
              </a:rPr>
              <a:t>- </a:t>
            </a:r>
            <a:r>
              <a:rPr lang="en-US" sz="1600" i="0" u="none" strike="noStrike" cap="none" dirty="0" err="1">
                <a:solidFill>
                  <a:srgbClr val="000000"/>
                </a:solidFill>
                <a:latin typeface="+mn-lt"/>
                <a:sym typeface="Arial"/>
              </a:rPr>
              <a:t>kormorany</a:t>
            </a:r>
            <a:r>
              <a:rPr lang="en-US" sz="1600" i="0" u="none" strike="noStrike" cap="none" dirty="0">
                <a:solidFill>
                  <a:srgbClr val="000000"/>
                </a:solidFill>
                <a:latin typeface="+mn-lt"/>
                <a:sym typeface="Arial"/>
              </a:rPr>
              <a:t> </a:t>
            </a:r>
            <a:r>
              <a:rPr lang="en-US" sz="1600" b="1" i="0" u="none" strike="noStrike" cap="none" dirty="0" smtClean="0">
                <a:solidFill>
                  <a:srgbClr val="000000"/>
                </a:solidFill>
                <a:latin typeface="+mn-lt"/>
                <a:sym typeface="Arial"/>
              </a:rPr>
              <a:t>8- </a:t>
            </a:r>
            <a:r>
              <a:rPr lang="en-US" sz="1600" i="0" u="none" strike="noStrike" cap="none" dirty="0" err="1">
                <a:solidFill>
                  <a:srgbClr val="000000"/>
                </a:solidFill>
                <a:latin typeface="+mn-lt"/>
                <a:sym typeface="Arial"/>
              </a:rPr>
              <a:t>kaczki</a:t>
            </a:r>
            <a:r>
              <a:rPr lang="en-US" sz="1600" i="0" u="none" strike="noStrike" cap="none" dirty="0">
                <a:solidFill>
                  <a:srgbClr val="000000"/>
                </a:solidFill>
                <a:latin typeface="+mn-lt"/>
                <a:sym typeface="Arial"/>
              </a:rPr>
              <a:t> </a:t>
            </a:r>
            <a:r>
              <a:rPr lang="en-US" sz="1600" i="0" u="none" strike="noStrike" cap="none" dirty="0" err="1" smtClean="0">
                <a:solidFill>
                  <a:srgbClr val="000000"/>
                </a:solidFill>
                <a:latin typeface="+mn-lt"/>
                <a:sym typeface="Arial"/>
              </a:rPr>
              <a:t>morskie</a:t>
            </a:r>
            <a:endParaRPr sz="1600" i="0" u="none" strike="noStrike" cap="none" dirty="0">
              <a:latin typeface="+mn-lt"/>
              <a:sym typeface="Arial"/>
            </a:endParaRPr>
          </a:p>
        </p:txBody>
      </p:sp>
      <p:pic>
        <p:nvPicPr>
          <p:cNvPr id="2" name="Obraz 1"/>
          <p:cNvPicPr>
            <a:picLocks noChangeAspect="1"/>
          </p:cNvPicPr>
          <p:nvPr/>
        </p:nvPicPr>
        <p:blipFill>
          <a:blip r:embed="rId4"/>
          <a:stretch>
            <a:fillRect/>
          </a:stretch>
        </p:blipFill>
        <p:spPr>
          <a:xfrm>
            <a:off x="1384453" y="533340"/>
            <a:ext cx="9753600" cy="4381500"/>
          </a:xfrm>
          <a:prstGeom prst="rect">
            <a:avLst/>
          </a:prstGeom>
        </p:spPr>
      </p:pic>
      <p:sp>
        <p:nvSpPr>
          <p:cNvPr id="7" name="pole tekstowe 6"/>
          <p:cNvSpPr txBox="1"/>
          <p:nvPr/>
        </p:nvSpPr>
        <p:spPr>
          <a:xfrm>
            <a:off x="9605261" y="4570475"/>
            <a:ext cx="1532792" cy="307777"/>
          </a:xfrm>
          <a:prstGeom prst="rect">
            <a:avLst/>
          </a:prstGeom>
          <a:noFill/>
        </p:spPr>
        <p:txBody>
          <a:bodyPr wrap="none" rtlCol="0">
            <a:spAutoFit/>
          </a:bodyPr>
          <a:lstStyle/>
          <a:p>
            <a:r>
              <a:rPr lang="pl-PL" dirty="0" smtClean="0">
                <a:solidFill>
                  <a:schemeClr val="bg1"/>
                </a:solidFill>
              </a:rPr>
              <a:t>© </a:t>
            </a:r>
            <a:r>
              <a:rPr lang="pl-PL" dirty="0" err="1" smtClean="0">
                <a:solidFill>
                  <a:schemeClr val="bg1"/>
                </a:solidFill>
              </a:rPr>
              <a:t>Shiva</a:t>
            </a:r>
            <a:r>
              <a:rPr lang="pl-PL" dirty="0" smtClean="0">
                <a:solidFill>
                  <a:schemeClr val="bg1"/>
                </a:solidFill>
              </a:rPr>
              <a:t> </a:t>
            </a:r>
            <a:r>
              <a:rPr lang="pl-PL" dirty="0" err="1" smtClean="0">
                <a:solidFill>
                  <a:schemeClr val="bg1"/>
                </a:solidFill>
              </a:rPr>
              <a:t>Shankar</a:t>
            </a:r>
            <a:endParaRPr lang="pl-PL" dirty="0"/>
          </a:p>
        </p:txBody>
      </p:sp>
      <p:pic>
        <p:nvPicPr>
          <p:cNvPr id="8" name="Obraz 7"/>
          <p:cNvPicPr>
            <a:picLocks noChangeAspect="1"/>
          </p:cNvPicPr>
          <p:nvPr/>
        </p:nvPicPr>
        <p:blipFill>
          <a:blip r:embed="rId5"/>
          <a:stretch>
            <a:fillRect/>
          </a:stretch>
        </p:blipFill>
        <p:spPr>
          <a:xfrm>
            <a:off x="2915797" y="533340"/>
            <a:ext cx="6527567" cy="4344912"/>
          </a:xfrm>
          <a:prstGeom prst="rect">
            <a:avLst/>
          </a:prstGeom>
        </p:spPr>
      </p:pic>
      <p:pic>
        <p:nvPicPr>
          <p:cNvPr id="9" name="Obraz 8"/>
          <p:cNvPicPr>
            <a:picLocks noChangeAspect="1"/>
          </p:cNvPicPr>
          <p:nvPr/>
        </p:nvPicPr>
        <p:blipFill>
          <a:blip r:embed="rId6"/>
          <a:stretch>
            <a:fillRect/>
          </a:stretch>
        </p:blipFill>
        <p:spPr>
          <a:xfrm>
            <a:off x="1348725" y="0"/>
            <a:ext cx="2902522" cy="6859728"/>
          </a:xfrm>
          <a:prstGeom prst="rect">
            <a:avLst/>
          </a:prstGeom>
        </p:spPr>
      </p:pic>
      <p:pic>
        <p:nvPicPr>
          <p:cNvPr id="10" name="Obraz 9"/>
          <p:cNvPicPr>
            <a:picLocks noChangeAspect="1"/>
          </p:cNvPicPr>
          <p:nvPr/>
        </p:nvPicPr>
        <p:blipFill>
          <a:blip r:embed="rId7"/>
          <a:stretch>
            <a:fillRect/>
          </a:stretch>
        </p:blipFill>
        <p:spPr>
          <a:xfrm>
            <a:off x="4251247" y="1388231"/>
            <a:ext cx="7505240" cy="3752620"/>
          </a:xfrm>
          <a:prstGeom prst="rect">
            <a:avLst/>
          </a:prstGeom>
        </p:spPr>
      </p:pic>
      <p:pic>
        <p:nvPicPr>
          <p:cNvPr id="11" name="Obraz 10"/>
          <p:cNvPicPr>
            <a:picLocks noChangeAspect="1"/>
          </p:cNvPicPr>
          <p:nvPr/>
        </p:nvPicPr>
        <p:blipFill>
          <a:blip r:embed="rId8"/>
          <a:stretch>
            <a:fillRect/>
          </a:stretch>
        </p:blipFill>
        <p:spPr>
          <a:xfrm>
            <a:off x="766019" y="304920"/>
            <a:ext cx="4896615" cy="5987708"/>
          </a:xfrm>
          <a:prstGeom prst="rect">
            <a:avLst/>
          </a:prstGeom>
        </p:spPr>
      </p:pic>
      <p:pic>
        <p:nvPicPr>
          <p:cNvPr id="12" name="Obraz 11"/>
          <p:cNvPicPr>
            <a:picLocks noChangeAspect="1"/>
          </p:cNvPicPr>
          <p:nvPr/>
        </p:nvPicPr>
        <p:blipFill>
          <a:blip r:embed="rId9"/>
          <a:stretch>
            <a:fillRect/>
          </a:stretch>
        </p:blipFill>
        <p:spPr>
          <a:xfrm>
            <a:off x="5662634" y="844588"/>
            <a:ext cx="6529365" cy="4897024"/>
          </a:xfrm>
          <a:prstGeom prst="rect">
            <a:avLst/>
          </a:prstGeom>
        </p:spPr>
      </p:pic>
      <p:pic>
        <p:nvPicPr>
          <p:cNvPr id="13" name="Obraz 12"/>
          <p:cNvPicPr>
            <a:picLocks noChangeAspect="1"/>
          </p:cNvPicPr>
          <p:nvPr/>
        </p:nvPicPr>
        <p:blipFill rotWithShape="1">
          <a:blip r:embed="rId10"/>
          <a:srcRect l="-1" r="30363"/>
          <a:stretch/>
        </p:blipFill>
        <p:spPr>
          <a:xfrm>
            <a:off x="67141" y="742076"/>
            <a:ext cx="6033250" cy="6088186"/>
          </a:xfrm>
          <a:prstGeom prst="rect">
            <a:avLst/>
          </a:prstGeom>
        </p:spPr>
      </p:pic>
      <p:pic>
        <p:nvPicPr>
          <p:cNvPr id="14" name="Obraz 13"/>
          <p:cNvPicPr>
            <a:picLocks noChangeAspect="1"/>
          </p:cNvPicPr>
          <p:nvPr/>
        </p:nvPicPr>
        <p:blipFill rotWithShape="1">
          <a:blip r:embed="rId11"/>
          <a:srcRect r="30673"/>
          <a:stretch/>
        </p:blipFill>
        <p:spPr>
          <a:xfrm>
            <a:off x="6100597" y="742076"/>
            <a:ext cx="6015245" cy="6091098"/>
          </a:xfrm>
          <a:prstGeom prst="rect">
            <a:avLst/>
          </a:prstGeom>
        </p:spPr>
      </p:pic>
      <p:sp>
        <p:nvSpPr>
          <p:cNvPr id="15" name="pole tekstowe 14"/>
          <p:cNvSpPr txBox="1"/>
          <p:nvPr/>
        </p:nvSpPr>
        <p:spPr>
          <a:xfrm>
            <a:off x="11360507" y="6522120"/>
            <a:ext cx="755335" cy="307777"/>
          </a:xfrm>
          <a:prstGeom prst="rect">
            <a:avLst/>
          </a:prstGeom>
          <a:noFill/>
        </p:spPr>
        <p:txBody>
          <a:bodyPr wrap="none" rtlCol="0">
            <a:spAutoFit/>
          </a:bodyPr>
          <a:lstStyle/>
          <a:p>
            <a:r>
              <a:rPr lang="pl-PL" dirty="0" smtClean="0">
                <a:solidFill>
                  <a:schemeClr val="bg1"/>
                </a:solidFill>
              </a:rPr>
              <a:t>© </a:t>
            </a:r>
            <a:r>
              <a:rPr lang="pl-PL" dirty="0" err="1" smtClean="0">
                <a:solidFill>
                  <a:schemeClr val="bg1"/>
                </a:solidFill>
              </a:rPr>
              <a:t>biker</a:t>
            </a:r>
            <a:endParaRPr lang="pl-PL" dirty="0"/>
          </a:p>
        </p:txBody>
      </p:sp>
      <p:sp>
        <p:nvSpPr>
          <p:cNvPr id="16" name="Prostokąt 15"/>
          <p:cNvSpPr/>
          <p:nvPr/>
        </p:nvSpPr>
        <p:spPr>
          <a:xfrm>
            <a:off x="5155163" y="6490080"/>
            <a:ext cx="755335" cy="307777"/>
          </a:xfrm>
          <a:prstGeom prst="rect">
            <a:avLst/>
          </a:prstGeom>
        </p:spPr>
        <p:txBody>
          <a:bodyPr wrap="none">
            <a:spAutoFit/>
          </a:bodyPr>
          <a:lstStyle/>
          <a:p>
            <a:r>
              <a:rPr lang="pl-PL" dirty="0">
                <a:solidFill>
                  <a:schemeClr val="bg1"/>
                </a:solidFill>
              </a:rPr>
              <a:t>© </a:t>
            </a:r>
            <a:r>
              <a:rPr lang="pl-PL" dirty="0" err="1">
                <a:solidFill>
                  <a:schemeClr val="bg1"/>
                </a:solidFill>
              </a:rPr>
              <a:t>biker</a:t>
            </a:r>
            <a:endParaRPr lang="pl-PL" dirty="0"/>
          </a:p>
        </p:txBody>
      </p:sp>
      <p:pic>
        <p:nvPicPr>
          <p:cNvPr id="17" name="Obraz 16"/>
          <p:cNvPicPr>
            <a:picLocks noChangeAspect="1"/>
          </p:cNvPicPr>
          <p:nvPr/>
        </p:nvPicPr>
        <p:blipFill>
          <a:blip r:embed="rId12"/>
          <a:stretch>
            <a:fillRect/>
          </a:stretch>
        </p:blipFill>
        <p:spPr>
          <a:xfrm>
            <a:off x="1247552" y="354153"/>
            <a:ext cx="9753600" cy="6505575"/>
          </a:xfrm>
          <a:prstGeom prst="rect">
            <a:avLst/>
          </a:prstGeom>
        </p:spPr>
      </p:pic>
      <p:sp>
        <p:nvSpPr>
          <p:cNvPr id="18" name="Prostokąt 17"/>
          <p:cNvSpPr/>
          <p:nvPr/>
        </p:nvSpPr>
        <p:spPr>
          <a:xfrm>
            <a:off x="8391467" y="6448943"/>
            <a:ext cx="1213794" cy="307777"/>
          </a:xfrm>
          <a:prstGeom prst="rect">
            <a:avLst/>
          </a:prstGeom>
        </p:spPr>
        <p:txBody>
          <a:bodyPr wrap="none">
            <a:spAutoFit/>
          </a:bodyPr>
          <a:lstStyle/>
          <a:p>
            <a:r>
              <a:rPr lang="pl-PL" dirty="0" smtClean="0">
                <a:solidFill>
                  <a:schemeClr val="bg1"/>
                </a:solidFill>
              </a:rPr>
              <a:t>© Mike Clark</a:t>
            </a:r>
            <a:endParaRPr lang="pl-PL" dirty="0"/>
          </a:p>
        </p:txBody>
      </p:sp>
    </p:spTree>
    <p:extLst>
      <p:ext uri="{BB962C8B-B14F-4D97-AF65-F5344CB8AC3E}">
        <p14:creationId xmlns:p14="http://schemas.microsoft.com/office/powerpoint/2010/main" val="127042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pole tekstowe 1"/>
          <p:cNvSpPr txBox="1"/>
          <p:nvPr/>
        </p:nvSpPr>
        <p:spPr>
          <a:xfrm>
            <a:off x="277285" y="16126"/>
            <a:ext cx="8184164" cy="523220"/>
          </a:xfrm>
          <a:prstGeom prst="rect">
            <a:avLst/>
          </a:prstGeom>
          <a:noFill/>
        </p:spPr>
        <p:txBody>
          <a:bodyPr wrap="none" rtlCol="0">
            <a:spAutoFit/>
          </a:bodyPr>
          <a:lstStyle/>
          <a:p>
            <a:r>
              <a:rPr lang="pl-PL" sz="2800" b="1" dirty="0" smtClean="0"/>
              <a:t>Żerowanie bałtyckich </a:t>
            </a:r>
            <a:r>
              <a:rPr lang="pl-PL" sz="2800" b="1" dirty="0" err="1" smtClean="0"/>
              <a:t>bentofagów</a:t>
            </a:r>
            <a:r>
              <a:rPr lang="pl-PL" sz="2800" b="1" dirty="0" smtClean="0"/>
              <a:t> w Zatoce Gdańskiej</a:t>
            </a:r>
            <a:endParaRPr lang="pl-PL" sz="2800" b="1" dirty="0"/>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566" y="877621"/>
            <a:ext cx="2744197" cy="2750005"/>
          </a:xfrm>
          <a:prstGeom prst="rect">
            <a:avLst/>
          </a:prstGeom>
        </p:spPr>
      </p:pic>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7763" y="893239"/>
            <a:ext cx="1672564" cy="2592593"/>
          </a:xfrm>
          <a:prstGeom prst="rect">
            <a:avLst/>
          </a:prstGeom>
        </p:spPr>
      </p:pic>
      <p:pic>
        <p:nvPicPr>
          <p:cNvPr id="5" name="Obraz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285" y="4040245"/>
            <a:ext cx="2119304" cy="2134643"/>
          </a:xfrm>
          <a:prstGeom prst="rect">
            <a:avLst/>
          </a:prstGeom>
        </p:spPr>
      </p:pic>
      <p:pic>
        <p:nvPicPr>
          <p:cNvPr id="6" name="Obraz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6589" y="4597406"/>
            <a:ext cx="2205317" cy="1020320"/>
          </a:xfrm>
          <a:prstGeom prst="rect">
            <a:avLst/>
          </a:prstGeom>
        </p:spPr>
      </p:pic>
      <p:pic>
        <p:nvPicPr>
          <p:cNvPr id="8" name="Obraz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0165" y="3413986"/>
            <a:ext cx="3351126" cy="1693580"/>
          </a:xfrm>
          <a:prstGeom prst="rect">
            <a:avLst/>
          </a:prstGeom>
        </p:spPr>
      </p:pic>
      <p:sp>
        <p:nvSpPr>
          <p:cNvPr id="9" name="pole tekstowe 8"/>
          <p:cNvSpPr txBox="1"/>
          <p:nvPr/>
        </p:nvSpPr>
        <p:spPr>
          <a:xfrm>
            <a:off x="960287" y="3566043"/>
            <a:ext cx="601447" cy="369332"/>
          </a:xfrm>
          <a:prstGeom prst="rect">
            <a:avLst/>
          </a:prstGeom>
          <a:noFill/>
        </p:spPr>
        <p:txBody>
          <a:bodyPr wrap="none" rtlCol="0">
            <a:spAutoFit/>
          </a:bodyPr>
          <a:lstStyle/>
          <a:p>
            <a:r>
              <a:rPr lang="pl-PL" b="1" dirty="0" smtClean="0"/>
              <a:t>uhla</a:t>
            </a:r>
            <a:endParaRPr lang="pl-PL" b="1" dirty="0"/>
          </a:p>
        </p:txBody>
      </p:sp>
      <p:sp>
        <p:nvSpPr>
          <p:cNvPr id="10" name="pole tekstowe 9"/>
          <p:cNvSpPr txBox="1"/>
          <p:nvPr/>
        </p:nvSpPr>
        <p:spPr>
          <a:xfrm>
            <a:off x="3211585" y="3528729"/>
            <a:ext cx="1003736" cy="369332"/>
          </a:xfrm>
          <a:prstGeom prst="rect">
            <a:avLst/>
          </a:prstGeom>
          <a:noFill/>
        </p:spPr>
        <p:txBody>
          <a:bodyPr wrap="none" rtlCol="0">
            <a:spAutoFit/>
          </a:bodyPr>
          <a:lstStyle/>
          <a:p>
            <a:r>
              <a:rPr lang="pl-PL" b="1" dirty="0" smtClean="0"/>
              <a:t>lodówka</a:t>
            </a:r>
            <a:endParaRPr lang="pl-PL" b="1" dirty="0"/>
          </a:p>
        </p:txBody>
      </p:sp>
      <p:sp>
        <p:nvSpPr>
          <p:cNvPr id="12" name="pole tekstowe 11"/>
          <p:cNvSpPr txBox="1"/>
          <p:nvPr/>
        </p:nvSpPr>
        <p:spPr>
          <a:xfrm>
            <a:off x="676754" y="6297971"/>
            <a:ext cx="945387" cy="369332"/>
          </a:xfrm>
          <a:prstGeom prst="rect">
            <a:avLst/>
          </a:prstGeom>
          <a:noFill/>
        </p:spPr>
        <p:txBody>
          <a:bodyPr wrap="none" rtlCol="0">
            <a:spAutoFit/>
          </a:bodyPr>
          <a:lstStyle/>
          <a:p>
            <a:r>
              <a:rPr lang="pl-PL" b="1" dirty="0" smtClean="0"/>
              <a:t>czernica</a:t>
            </a:r>
            <a:endParaRPr lang="pl-PL" b="1" dirty="0"/>
          </a:p>
        </p:txBody>
      </p:sp>
      <p:sp>
        <p:nvSpPr>
          <p:cNvPr id="13" name="pole tekstowe 12"/>
          <p:cNvSpPr txBox="1"/>
          <p:nvPr/>
        </p:nvSpPr>
        <p:spPr>
          <a:xfrm>
            <a:off x="3166207" y="5880181"/>
            <a:ext cx="666080" cy="369332"/>
          </a:xfrm>
          <a:prstGeom prst="rect">
            <a:avLst/>
          </a:prstGeom>
          <a:noFill/>
        </p:spPr>
        <p:txBody>
          <a:bodyPr wrap="none" rtlCol="0">
            <a:spAutoFit/>
          </a:bodyPr>
          <a:lstStyle/>
          <a:p>
            <a:r>
              <a:rPr lang="pl-PL" b="1" dirty="0" smtClean="0"/>
              <a:t>łyska</a:t>
            </a:r>
            <a:endParaRPr lang="pl-PL" b="1" dirty="0"/>
          </a:p>
        </p:txBody>
      </p:sp>
      <p:sp>
        <p:nvSpPr>
          <p:cNvPr id="14" name="pole tekstowe 13"/>
          <p:cNvSpPr txBox="1"/>
          <p:nvPr/>
        </p:nvSpPr>
        <p:spPr>
          <a:xfrm>
            <a:off x="4889740" y="4864851"/>
            <a:ext cx="979948" cy="369332"/>
          </a:xfrm>
          <a:prstGeom prst="rect">
            <a:avLst/>
          </a:prstGeom>
          <a:noFill/>
        </p:spPr>
        <p:txBody>
          <a:bodyPr wrap="none" rtlCol="0">
            <a:spAutoFit/>
          </a:bodyPr>
          <a:lstStyle/>
          <a:p>
            <a:r>
              <a:rPr lang="pl-PL" b="1" dirty="0" smtClean="0"/>
              <a:t>edredon</a:t>
            </a:r>
            <a:endParaRPr lang="pl-PL" b="1" dirty="0"/>
          </a:p>
        </p:txBody>
      </p:sp>
      <p:pic>
        <p:nvPicPr>
          <p:cNvPr id="17" name="Obraz 16"/>
          <p:cNvPicPr>
            <a:picLocks noChangeAspect="1"/>
          </p:cNvPicPr>
          <p:nvPr/>
        </p:nvPicPr>
        <p:blipFill>
          <a:blip r:embed="rId7"/>
          <a:stretch>
            <a:fillRect/>
          </a:stretch>
        </p:blipFill>
        <p:spPr>
          <a:xfrm>
            <a:off x="4369367" y="524752"/>
            <a:ext cx="5739865" cy="2929545"/>
          </a:xfrm>
          <a:prstGeom prst="rect">
            <a:avLst/>
          </a:prstGeom>
        </p:spPr>
      </p:pic>
      <p:pic>
        <p:nvPicPr>
          <p:cNvPr id="18" name="Obraz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53378" y="3528729"/>
            <a:ext cx="1969366" cy="1336592"/>
          </a:xfrm>
          <a:prstGeom prst="rect">
            <a:avLst/>
          </a:prstGeom>
        </p:spPr>
      </p:pic>
      <p:sp>
        <p:nvSpPr>
          <p:cNvPr id="19" name="pole tekstowe 18"/>
          <p:cNvSpPr txBox="1"/>
          <p:nvPr/>
        </p:nvSpPr>
        <p:spPr>
          <a:xfrm>
            <a:off x="6671291" y="4845730"/>
            <a:ext cx="1929054" cy="369332"/>
          </a:xfrm>
          <a:prstGeom prst="rect">
            <a:avLst/>
          </a:prstGeom>
          <a:noFill/>
        </p:spPr>
        <p:txBody>
          <a:bodyPr wrap="none" rtlCol="0">
            <a:spAutoFit/>
          </a:bodyPr>
          <a:lstStyle/>
          <a:p>
            <a:r>
              <a:rPr lang="pl-PL" b="1" dirty="0" smtClean="0"/>
              <a:t>małgiew piaskołaz</a:t>
            </a:r>
            <a:endParaRPr lang="pl-PL" b="1" dirty="0"/>
          </a:p>
        </p:txBody>
      </p:sp>
      <p:pic>
        <p:nvPicPr>
          <p:cNvPr id="20" name="Obraz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20999" y="3503937"/>
            <a:ext cx="933128" cy="1730246"/>
          </a:xfrm>
          <a:prstGeom prst="rect">
            <a:avLst/>
          </a:prstGeom>
        </p:spPr>
      </p:pic>
      <p:sp>
        <p:nvSpPr>
          <p:cNvPr id="21" name="pole tekstowe 20"/>
          <p:cNvSpPr txBox="1"/>
          <p:nvPr/>
        </p:nvSpPr>
        <p:spPr>
          <a:xfrm>
            <a:off x="8600345" y="5244039"/>
            <a:ext cx="1653658" cy="369332"/>
          </a:xfrm>
          <a:prstGeom prst="rect">
            <a:avLst/>
          </a:prstGeom>
          <a:noFill/>
        </p:spPr>
        <p:txBody>
          <a:bodyPr wrap="none" rtlCol="0">
            <a:spAutoFit/>
          </a:bodyPr>
          <a:lstStyle/>
          <a:p>
            <a:r>
              <a:rPr lang="pl-PL" b="1" dirty="0" smtClean="0"/>
              <a:t>omułek jadalny</a:t>
            </a:r>
            <a:endParaRPr lang="pl-PL" b="1" dirty="0"/>
          </a:p>
        </p:txBody>
      </p:sp>
      <p:pic>
        <p:nvPicPr>
          <p:cNvPr id="22" name="Obraz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54003" y="1815511"/>
            <a:ext cx="1788404" cy="1557971"/>
          </a:xfrm>
          <a:prstGeom prst="rect">
            <a:avLst/>
          </a:prstGeom>
        </p:spPr>
      </p:pic>
      <p:sp>
        <p:nvSpPr>
          <p:cNvPr id="23" name="pole tekstowe 22"/>
          <p:cNvSpPr txBox="1"/>
          <p:nvPr/>
        </p:nvSpPr>
        <p:spPr>
          <a:xfrm>
            <a:off x="10618060" y="3485832"/>
            <a:ext cx="1055995" cy="646331"/>
          </a:xfrm>
          <a:prstGeom prst="rect">
            <a:avLst/>
          </a:prstGeom>
          <a:noFill/>
        </p:spPr>
        <p:txBody>
          <a:bodyPr wrap="none" rtlCol="0">
            <a:spAutoFit/>
          </a:bodyPr>
          <a:lstStyle/>
          <a:p>
            <a:r>
              <a:rPr lang="pl-PL" b="1" dirty="0"/>
              <a:t>r</a:t>
            </a:r>
            <a:r>
              <a:rPr lang="pl-PL" b="1" dirty="0" smtClean="0"/>
              <a:t>ogowiec</a:t>
            </a:r>
          </a:p>
          <a:p>
            <a:r>
              <a:rPr lang="pl-PL" b="1" dirty="0" smtClean="0"/>
              <a:t>bałtycki</a:t>
            </a:r>
            <a:endParaRPr lang="pl-PL" b="1" dirty="0"/>
          </a:p>
        </p:txBody>
      </p:sp>
      <p:pic>
        <p:nvPicPr>
          <p:cNvPr id="24" name="Obraz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19906" y="4186266"/>
            <a:ext cx="1263341" cy="1509332"/>
          </a:xfrm>
          <a:prstGeom prst="rect">
            <a:avLst/>
          </a:prstGeom>
        </p:spPr>
      </p:pic>
      <p:sp>
        <p:nvSpPr>
          <p:cNvPr id="25" name="pole tekstowe 24"/>
          <p:cNvSpPr txBox="1"/>
          <p:nvPr/>
        </p:nvSpPr>
        <p:spPr>
          <a:xfrm>
            <a:off x="10618060" y="5695598"/>
            <a:ext cx="1126590" cy="646331"/>
          </a:xfrm>
          <a:prstGeom prst="rect">
            <a:avLst/>
          </a:prstGeom>
          <a:noFill/>
        </p:spPr>
        <p:txBody>
          <a:bodyPr wrap="none" rtlCol="0">
            <a:spAutoFit/>
          </a:bodyPr>
          <a:lstStyle/>
          <a:p>
            <a:r>
              <a:rPr lang="pl-PL" b="1" dirty="0" smtClean="0"/>
              <a:t>sercówka</a:t>
            </a:r>
          </a:p>
          <a:p>
            <a:r>
              <a:rPr lang="pl-PL" b="1" dirty="0" smtClean="0"/>
              <a:t>pospolita </a:t>
            </a:r>
            <a:endParaRPr lang="pl-PL" b="1" dirty="0"/>
          </a:p>
        </p:txBody>
      </p:sp>
      <p:sp>
        <p:nvSpPr>
          <p:cNvPr id="26" name="pole tekstowe 25"/>
          <p:cNvSpPr txBox="1"/>
          <p:nvPr/>
        </p:nvSpPr>
        <p:spPr>
          <a:xfrm>
            <a:off x="6520992" y="5928639"/>
            <a:ext cx="3492816" cy="461665"/>
          </a:xfrm>
          <a:prstGeom prst="rect">
            <a:avLst/>
          </a:prstGeom>
          <a:solidFill>
            <a:schemeClr val="bg1"/>
          </a:solidFill>
        </p:spPr>
        <p:txBody>
          <a:bodyPr wrap="none" rtlCol="0">
            <a:spAutoFit/>
          </a:bodyPr>
          <a:lstStyle/>
          <a:p>
            <a:r>
              <a:rPr lang="pl-PL" sz="2400" b="1" dirty="0" smtClean="0">
                <a:solidFill>
                  <a:srgbClr val="002060"/>
                </a:solidFill>
              </a:rPr>
              <a:t>80% diety stanowią małże</a:t>
            </a:r>
            <a:endParaRPr lang="pl-PL" sz="2400" b="1" dirty="0">
              <a:solidFill>
                <a:srgbClr val="002060"/>
              </a:solidFill>
            </a:endParaRPr>
          </a:p>
        </p:txBody>
      </p:sp>
      <p:sp>
        <p:nvSpPr>
          <p:cNvPr id="27" name="Prostokąt 26"/>
          <p:cNvSpPr/>
          <p:nvPr/>
        </p:nvSpPr>
        <p:spPr>
          <a:xfrm>
            <a:off x="7574314" y="3212449"/>
            <a:ext cx="2561792" cy="276999"/>
          </a:xfrm>
          <a:prstGeom prst="rect">
            <a:avLst/>
          </a:prstGeom>
        </p:spPr>
        <p:txBody>
          <a:bodyPr wrap="none">
            <a:spAutoFit/>
          </a:bodyPr>
          <a:lstStyle/>
          <a:p>
            <a:r>
              <a:rPr lang="pl-PL" sz="1200" dirty="0"/>
              <a:t>Źródło: Stempniewicz i Meissner </a:t>
            </a:r>
            <a:r>
              <a:rPr lang="pl-PL" sz="1200" dirty="0" smtClean="0"/>
              <a:t>1999</a:t>
            </a:r>
            <a:endParaRPr lang="pl-PL" sz="1200" dirty="0"/>
          </a:p>
        </p:txBody>
      </p:sp>
    </p:spTree>
    <p:extLst>
      <p:ext uri="{BB962C8B-B14F-4D97-AF65-F5344CB8AC3E}">
        <p14:creationId xmlns:p14="http://schemas.microsoft.com/office/powerpoint/2010/main" val="11416266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7" name="Google Shape;203;g88d92a19db_0_8"/>
          <p:cNvSpPr txBox="1"/>
          <p:nvPr/>
        </p:nvSpPr>
        <p:spPr>
          <a:xfrm>
            <a:off x="10616584" y="6053490"/>
            <a:ext cx="1842419" cy="632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 typeface="Arial"/>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Obraz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838945" cy="6855157"/>
          </a:xfrm>
          <a:prstGeom prst="rect">
            <a:avLst/>
          </a:prstGeom>
        </p:spPr>
      </p:pic>
      <p:pic>
        <p:nvPicPr>
          <p:cNvPr id="10" name="Google Shape;202;g88d92a19db_0_8"/>
          <p:cNvPicPr preferRelativeResize="0"/>
          <p:nvPr/>
        </p:nvPicPr>
        <p:blipFill>
          <a:blip r:embed="rId3">
            <a:alphaModFix/>
          </a:blip>
          <a:stretch>
            <a:fillRect/>
          </a:stretch>
        </p:blipFill>
        <p:spPr>
          <a:xfrm>
            <a:off x="5780940" y="2771315"/>
            <a:ext cx="6411060" cy="3598225"/>
          </a:xfrm>
          <a:prstGeom prst="rect">
            <a:avLst/>
          </a:prstGeom>
          <a:noFill/>
          <a:ln>
            <a:noFill/>
          </a:ln>
        </p:spPr>
      </p:pic>
      <p:sp>
        <p:nvSpPr>
          <p:cNvPr id="11" name="pole tekstowe 10"/>
          <p:cNvSpPr txBox="1"/>
          <p:nvPr/>
        </p:nvSpPr>
        <p:spPr>
          <a:xfrm>
            <a:off x="5847778" y="5868824"/>
            <a:ext cx="18783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Ruchliwość głowy</a:t>
            </a:r>
            <a:endParaRPr kumimoji="0" lang="pl-PL"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Prostokąt 7"/>
          <p:cNvSpPr/>
          <p:nvPr/>
        </p:nvSpPr>
        <p:spPr>
          <a:xfrm>
            <a:off x="10536364" y="6053490"/>
            <a:ext cx="158248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Fabian de </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Kok</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-Mercado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883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pole tekstowe 1"/>
          <p:cNvSpPr txBox="1"/>
          <p:nvPr/>
        </p:nvSpPr>
        <p:spPr>
          <a:xfrm>
            <a:off x="347673" y="216542"/>
            <a:ext cx="4846198" cy="523220"/>
          </a:xfrm>
          <a:prstGeom prst="rect">
            <a:avLst/>
          </a:prstGeom>
          <a:noFill/>
        </p:spPr>
        <p:txBody>
          <a:bodyPr wrap="none" rtlCol="0">
            <a:spAutoFit/>
          </a:bodyPr>
          <a:lstStyle/>
          <a:p>
            <a:r>
              <a:rPr lang="pl-PL" sz="2800" b="1" dirty="0" smtClean="0"/>
              <a:t>Socjalne żerowanie kormorana </a:t>
            </a:r>
            <a:endParaRPr lang="pl-PL" sz="2800" b="1" dirty="0"/>
          </a:p>
        </p:txBody>
      </p:sp>
      <p:pic>
        <p:nvPicPr>
          <p:cNvPr id="4" name="Obraz 3"/>
          <p:cNvPicPr>
            <a:picLocks noChangeAspect="1"/>
          </p:cNvPicPr>
          <p:nvPr/>
        </p:nvPicPr>
        <p:blipFill rotWithShape="1">
          <a:blip r:embed="rId2"/>
          <a:srcRect b="60693"/>
          <a:stretch/>
        </p:blipFill>
        <p:spPr>
          <a:xfrm>
            <a:off x="0" y="1012235"/>
            <a:ext cx="6096000" cy="5791977"/>
          </a:xfrm>
          <a:prstGeom prst="rect">
            <a:avLst/>
          </a:prstGeom>
        </p:spPr>
      </p:pic>
      <p:pic>
        <p:nvPicPr>
          <p:cNvPr id="5" name="Obraz 4"/>
          <p:cNvPicPr>
            <a:picLocks noChangeAspect="1"/>
          </p:cNvPicPr>
          <p:nvPr/>
        </p:nvPicPr>
        <p:blipFill rotWithShape="1">
          <a:blip r:embed="rId2"/>
          <a:srcRect t="69092"/>
          <a:stretch/>
        </p:blipFill>
        <p:spPr>
          <a:xfrm>
            <a:off x="6221506" y="2321872"/>
            <a:ext cx="6096000" cy="4554415"/>
          </a:xfrm>
          <a:prstGeom prst="rect">
            <a:avLst/>
          </a:prstGeom>
        </p:spPr>
      </p:pic>
      <p:sp>
        <p:nvSpPr>
          <p:cNvPr id="3" name="Prostokąt 2"/>
          <p:cNvSpPr/>
          <p:nvPr/>
        </p:nvSpPr>
        <p:spPr>
          <a:xfrm>
            <a:off x="6221506" y="739762"/>
            <a:ext cx="5970494" cy="1200329"/>
          </a:xfrm>
          <a:prstGeom prst="rect">
            <a:avLst/>
          </a:prstGeom>
        </p:spPr>
        <p:txBody>
          <a:bodyPr wrap="square">
            <a:spAutoFit/>
          </a:bodyPr>
          <a:lstStyle/>
          <a:p>
            <a:r>
              <a:rPr lang="pl-PL" dirty="0"/>
              <a:t>Na akwenach o niskiej przejrzystości, w silnie </a:t>
            </a:r>
            <a:r>
              <a:rPr lang="pl-PL" dirty="0" err="1"/>
              <a:t>zeutrofizowanych</a:t>
            </a:r>
            <a:r>
              <a:rPr lang="pl-PL" dirty="0"/>
              <a:t> wodach, kormoran potrafi żerować socjalnie, co polega głównie na przepłaszaniu ryb z głębszej wody ku powierzchni lub w stronę brzegu. </a:t>
            </a:r>
          </a:p>
        </p:txBody>
      </p:sp>
      <p:sp>
        <p:nvSpPr>
          <p:cNvPr id="6" name="Prostokąt 5"/>
          <p:cNvSpPr/>
          <p:nvPr/>
        </p:nvSpPr>
        <p:spPr>
          <a:xfrm>
            <a:off x="105604" y="6434880"/>
            <a:ext cx="1587358" cy="369332"/>
          </a:xfrm>
          <a:prstGeom prst="rect">
            <a:avLst/>
          </a:prstGeom>
        </p:spPr>
        <p:txBody>
          <a:bodyPr wrap="none">
            <a:spAutoFit/>
          </a:bodyPr>
          <a:lstStyle/>
          <a:p>
            <a:r>
              <a:rPr lang="pl-PL" dirty="0" smtClean="0">
                <a:solidFill>
                  <a:schemeClr val="bg1"/>
                </a:solidFill>
              </a:rPr>
              <a:t>© Stef </a:t>
            </a:r>
            <a:r>
              <a:rPr lang="pl-PL" dirty="0">
                <a:solidFill>
                  <a:schemeClr val="bg1"/>
                </a:solidFill>
              </a:rPr>
              <a:t>van </a:t>
            </a:r>
            <a:r>
              <a:rPr lang="pl-PL" dirty="0" err="1">
                <a:solidFill>
                  <a:schemeClr val="bg1"/>
                </a:solidFill>
              </a:rPr>
              <a:t>Rijn</a:t>
            </a:r>
            <a:endParaRPr lang="pl-PL" dirty="0">
              <a:solidFill>
                <a:schemeClr val="bg1"/>
              </a:solidFill>
            </a:endParaRPr>
          </a:p>
        </p:txBody>
      </p:sp>
      <p:sp>
        <p:nvSpPr>
          <p:cNvPr id="7" name="Prostokąt 6"/>
          <p:cNvSpPr/>
          <p:nvPr/>
        </p:nvSpPr>
        <p:spPr>
          <a:xfrm>
            <a:off x="6221506" y="6250214"/>
            <a:ext cx="1587358" cy="369332"/>
          </a:xfrm>
          <a:prstGeom prst="rect">
            <a:avLst/>
          </a:prstGeom>
        </p:spPr>
        <p:txBody>
          <a:bodyPr wrap="none">
            <a:spAutoFit/>
          </a:bodyPr>
          <a:lstStyle/>
          <a:p>
            <a:pPr lvl="0"/>
            <a:r>
              <a:rPr lang="pl-PL" dirty="0">
                <a:solidFill>
                  <a:prstClr val="white"/>
                </a:solidFill>
              </a:rPr>
              <a:t>© Stef van </a:t>
            </a:r>
            <a:r>
              <a:rPr lang="pl-PL" dirty="0" err="1">
                <a:solidFill>
                  <a:prstClr val="white"/>
                </a:solidFill>
              </a:rPr>
              <a:t>Rijn</a:t>
            </a:r>
            <a:endParaRPr lang="pl-PL" dirty="0">
              <a:solidFill>
                <a:prstClr val="white"/>
              </a:solidFill>
            </a:endParaRPr>
          </a:p>
        </p:txBody>
      </p:sp>
    </p:spTree>
    <p:extLst>
      <p:ext uri="{BB962C8B-B14F-4D97-AF65-F5344CB8AC3E}">
        <p14:creationId xmlns:p14="http://schemas.microsoft.com/office/powerpoint/2010/main" val="19262500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341"/>
        <p:cNvGrpSpPr/>
        <p:nvPr/>
      </p:nvGrpSpPr>
      <p:grpSpPr>
        <a:xfrm>
          <a:off x="0" y="0"/>
          <a:ext cx="0" cy="0"/>
          <a:chOff x="0" y="0"/>
          <a:chExt cx="0" cy="0"/>
        </a:xfrm>
      </p:grpSpPr>
      <p:pic>
        <p:nvPicPr>
          <p:cNvPr id="19" name="Obraz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3903" y="1043947"/>
            <a:ext cx="3268015" cy="2552077"/>
          </a:xfrm>
          <a:prstGeom prst="rect">
            <a:avLst/>
          </a:prstGeom>
          <a:solidFill>
            <a:srgbClr val="FFFFFF"/>
          </a:solidFill>
        </p:spPr>
      </p:pic>
      <p:pic>
        <p:nvPicPr>
          <p:cNvPr id="20" name="Obraz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947528"/>
            <a:ext cx="4902398" cy="2744916"/>
          </a:xfrm>
          <a:prstGeom prst="rect">
            <a:avLst/>
          </a:prstGeom>
          <a:solidFill>
            <a:srgbClr val="FFFFFF"/>
          </a:solidFill>
        </p:spPr>
      </p:pic>
      <p:sp>
        <p:nvSpPr>
          <p:cNvPr id="10" name="pole tekstowe 9"/>
          <p:cNvSpPr txBox="1"/>
          <p:nvPr/>
        </p:nvSpPr>
        <p:spPr>
          <a:xfrm>
            <a:off x="3966840" y="120618"/>
            <a:ext cx="3737818" cy="523220"/>
          </a:xfrm>
          <a:prstGeom prst="rect">
            <a:avLst/>
          </a:prstGeom>
          <a:noFill/>
        </p:spPr>
        <p:txBody>
          <a:bodyPr wrap="none" rtlCol="0">
            <a:spAutoFit/>
          </a:bodyPr>
          <a:lstStyle/>
          <a:p>
            <a:r>
              <a:rPr lang="pl-PL" sz="2800" b="1" dirty="0" smtClean="0"/>
              <a:t>Żerowanie </a:t>
            </a:r>
            <a:r>
              <a:rPr lang="pl-PL" sz="2800" b="1" dirty="0" err="1" smtClean="0"/>
              <a:t>siewkowców</a:t>
            </a:r>
            <a:endParaRPr lang="pl-PL" sz="2800" b="1" dirty="0"/>
          </a:p>
        </p:txBody>
      </p:sp>
      <p:sp>
        <p:nvSpPr>
          <p:cNvPr id="11" name="pole tekstowe 10"/>
          <p:cNvSpPr txBox="1"/>
          <p:nvPr/>
        </p:nvSpPr>
        <p:spPr>
          <a:xfrm>
            <a:off x="1701334" y="3226692"/>
            <a:ext cx="1969065" cy="369332"/>
          </a:xfrm>
          <a:prstGeom prst="rect">
            <a:avLst/>
          </a:prstGeom>
          <a:noFill/>
        </p:spPr>
        <p:txBody>
          <a:bodyPr wrap="none" rtlCol="0">
            <a:spAutoFit/>
          </a:bodyPr>
          <a:lstStyle/>
          <a:p>
            <a:r>
              <a:rPr lang="pl-PL" b="1" dirty="0"/>
              <a:t>s</a:t>
            </a:r>
            <a:r>
              <a:rPr lang="pl-PL" b="1" dirty="0" smtClean="0"/>
              <a:t>ieweczka obrożna</a:t>
            </a:r>
            <a:endParaRPr lang="pl-PL" b="1" dirty="0"/>
          </a:p>
        </p:txBody>
      </p:sp>
      <p:sp>
        <p:nvSpPr>
          <p:cNvPr id="12" name="pole tekstowe 11"/>
          <p:cNvSpPr txBox="1"/>
          <p:nvPr/>
        </p:nvSpPr>
        <p:spPr>
          <a:xfrm>
            <a:off x="7574845" y="3226692"/>
            <a:ext cx="1658467" cy="369332"/>
          </a:xfrm>
          <a:prstGeom prst="rect">
            <a:avLst/>
          </a:prstGeom>
          <a:noFill/>
        </p:spPr>
        <p:txBody>
          <a:bodyPr wrap="none" rtlCol="0">
            <a:spAutoFit/>
          </a:bodyPr>
          <a:lstStyle/>
          <a:p>
            <a:r>
              <a:rPr lang="pl-PL" b="1" dirty="0" smtClean="0"/>
              <a:t>biegus zmienny</a:t>
            </a:r>
            <a:endParaRPr lang="pl-PL" b="1" dirty="0"/>
          </a:p>
        </p:txBody>
      </p:sp>
      <p:sp>
        <p:nvSpPr>
          <p:cNvPr id="13" name="pole tekstowe 12"/>
          <p:cNvSpPr txBox="1"/>
          <p:nvPr/>
        </p:nvSpPr>
        <p:spPr>
          <a:xfrm>
            <a:off x="1175963" y="516009"/>
            <a:ext cx="1806841" cy="400110"/>
          </a:xfrm>
          <a:prstGeom prst="rect">
            <a:avLst/>
          </a:prstGeom>
          <a:noFill/>
        </p:spPr>
        <p:txBody>
          <a:bodyPr wrap="none" rtlCol="0">
            <a:spAutoFit/>
          </a:bodyPr>
          <a:lstStyle/>
          <a:p>
            <a:r>
              <a:rPr lang="pl-PL" sz="2000" b="1" dirty="0" err="1" smtClean="0"/>
              <a:t>Sieweczkowate</a:t>
            </a:r>
            <a:endParaRPr lang="pl-PL" sz="2000" b="1" dirty="0"/>
          </a:p>
        </p:txBody>
      </p:sp>
      <p:sp>
        <p:nvSpPr>
          <p:cNvPr id="14" name="pole tekstowe 13"/>
          <p:cNvSpPr txBox="1"/>
          <p:nvPr/>
        </p:nvSpPr>
        <p:spPr>
          <a:xfrm>
            <a:off x="7105634" y="607641"/>
            <a:ext cx="1472775" cy="400110"/>
          </a:xfrm>
          <a:prstGeom prst="rect">
            <a:avLst/>
          </a:prstGeom>
          <a:noFill/>
        </p:spPr>
        <p:txBody>
          <a:bodyPr wrap="none" rtlCol="0">
            <a:spAutoFit/>
          </a:bodyPr>
          <a:lstStyle/>
          <a:p>
            <a:r>
              <a:rPr lang="pl-PL" sz="2000" b="1" dirty="0" err="1" smtClean="0"/>
              <a:t>Bekasowate</a:t>
            </a:r>
            <a:endParaRPr lang="pl-PL" sz="2000" b="1" dirty="0"/>
          </a:p>
        </p:txBody>
      </p:sp>
      <p:sp>
        <p:nvSpPr>
          <p:cNvPr id="15" name="pole tekstowe 14"/>
          <p:cNvSpPr txBox="1"/>
          <p:nvPr/>
        </p:nvSpPr>
        <p:spPr>
          <a:xfrm>
            <a:off x="801511" y="4210756"/>
            <a:ext cx="4775218" cy="369332"/>
          </a:xfrm>
          <a:prstGeom prst="rect">
            <a:avLst/>
          </a:prstGeom>
          <a:noFill/>
        </p:spPr>
        <p:txBody>
          <a:bodyPr wrap="none" rtlCol="0">
            <a:spAutoFit/>
          </a:bodyPr>
          <a:lstStyle/>
          <a:p>
            <a:pPr marL="285750" indent="-285750">
              <a:buFont typeface="Arial" panose="020B0604020202020204" pitchFamily="34" charset="0"/>
              <a:buChar char="•"/>
            </a:pPr>
            <a:r>
              <a:rPr lang="pl-PL" b="1" baseline="0" dirty="0" smtClean="0"/>
              <a:t>krótkie dzioby i proporcjonalnie większe oczy</a:t>
            </a:r>
            <a:endParaRPr lang="pl-PL" b="1" dirty="0"/>
          </a:p>
        </p:txBody>
      </p:sp>
      <p:sp>
        <p:nvSpPr>
          <p:cNvPr id="16" name="pole tekstowe 15"/>
          <p:cNvSpPr txBox="1"/>
          <p:nvPr/>
        </p:nvSpPr>
        <p:spPr>
          <a:xfrm>
            <a:off x="801511" y="4811552"/>
            <a:ext cx="4461478" cy="646331"/>
          </a:xfrm>
          <a:prstGeom prst="rect">
            <a:avLst/>
          </a:prstGeom>
          <a:noFill/>
        </p:spPr>
        <p:txBody>
          <a:bodyPr wrap="none" rtlCol="0">
            <a:spAutoFit/>
          </a:bodyPr>
          <a:lstStyle/>
          <a:p>
            <a:pPr marL="285750" indent="-285750">
              <a:buFont typeface="Arial" panose="020B0604020202020204" pitchFamily="34" charset="0"/>
              <a:buChar char="•"/>
            </a:pPr>
            <a:r>
              <a:rPr lang="pl-PL" b="1"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podczas żerowania lokalizują swoje </a:t>
            </a:r>
            <a:r>
              <a:rPr lang="pl-PL" b="1" kern="0" dirty="0" smtClean="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ofiary</a:t>
            </a:r>
          </a:p>
          <a:p>
            <a:r>
              <a:rPr lang="pl-PL" b="1"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r>
              <a:rPr lang="pl-PL" b="1" kern="0" dirty="0" smtClean="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przy </a:t>
            </a:r>
            <a:r>
              <a:rPr lang="pl-PL" b="1"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pomocy zmysłu wzroku</a:t>
            </a:r>
            <a:endParaRPr lang="pl-PL" b="1" dirty="0">
              <a:latin typeface="Calibri" panose="020F0502020204030204" pitchFamily="34" charset="0"/>
              <a:ea typeface="Calibri" panose="020F0502020204030204" pitchFamily="34" charset="0"/>
              <a:cs typeface="Calibri" panose="020F0502020204030204" pitchFamily="34" charset="0"/>
            </a:endParaRPr>
          </a:p>
        </p:txBody>
      </p:sp>
      <p:sp>
        <p:nvSpPr>
          <p:cNvPr id="17" name="pole tekstowe 16"/>
          <p:cNvSpPr txBox="1"/>
          <p:nvPr/>
        </p:nvSpPr>
        <p:spPr>
          <a:xfrm>
            <a:off x="801511" y="5605187"/>
            <a:ext cx="4953664" cy="646331"/>
          </a:xfrm>
          <a:prstGeom prst="rect">
            <a:avLst/>
          </a:prstGeom>
          <a:noFill/>
        </p:spPr>
        <p:txBody>
          <a:bodyPr wrap="none" rtlCol="0">
            <a:spAutoFit/>
          </a:bodyPr>
          <a:lstStyle/>
          <a:p>
            <a:pPr marL="285750" indent="-285750">
              <a:buFont typeface="Arial" panose="020B0604020202020204" pitchFamily="34" charset="0"/>
              <a:buChar char="•"/>
            </a:pPr>
            <a:r>
              <a:rPr lang="pl-PL" b="1" dirty="0" smtClean="0"/>
              <a:t>ofiara </a:t>
            </a:r>
            <a:r>
              <a:rPr lang="pl-PL" b="1" dirty="0"/>
              <a:t>zostaje usidlona przy pomocy krótkiego</a:t>
            </a:r>
            <a:r>
              <a:rPr lang="pl-PL" b="1" dirty="0" smtClean="0"/>
              <a:t>,</a:t>
            </a:r>
          </a:p>
          <a:p>
            <a:r>
              <a:rPr lang="pl-PL" b="1" dirty="0" smtClean="0"/>
              <a:t>      lecz </a:t>
            </a:r>
            <a:r>
              <a:rPr lang="pl-PL" b="1" dirty="0"/>
              <a:t>masywnego </a:t>
            </a:r>
            <a:r>
              <a:rPr lang="pl-PL" b="1" dirty="0" err="1" smtClean="0"/>
              <a:t>dzioba</a:t>
            </a:r>
            <a:r>
              <a:rPr lang="pl-PL" b="1" dirty="0" smtClean="0"/>
              <a:t> </a:t>
            </a:r>
            <a:endParaRPr lang="pl-PL" b="1" dirty="0"/>
          </a:p>
        </p:txBody>
      </p:sp>
      <p:sp>
        <p:nvSpPr>
          <p:cNvPr id="18" name="pole tekstowe 17"/>
          <p:cNvSpPr txBox="1"/>
          <p:nvPr/>
        </p:nvSpPr>
        <p:spPr>
          <a:xfrm>
            <a:off x="6121598" y="4210756"/>
            <a:ext cx="2785378" cy="369332"/>
          </a:xfrm>
          <a:prstGeom prst="rect">
            <a:avLst/>
          </a:prstGeom>
          <a:noFill/>
        </p:spPr>
        <p:txBody>
          <a:bodyPr wrap="none" rtlCol="0">
            <a:spAutoFit/>
          </a:bodyPr>
          <a:lstStyle/>
          <a:p>
            <a:pPr marL="285750" indent="-285750" algn="just">
              <a:buFont typeface="Arial" panose="020B0604020202020204" pitchFamily="34" charset="0"/>
              <a:buChar char="•"/>
            </a:pPr>
            <a:r>
              <a:rPr lang="pl-PL" b="1" dirty="0" smtClean="0"/>
              <a:t> </a:t>
            </a:r>
            <a:r>
              <a:rPr lang="pl-PL" b="1" dirty="0"/>
              <a:t>stosunkowo małe </a:t>
            </a:r>
            <a:r>
              <a:rPr lang="pl-PL" b="1" dirty="0" smtClean="0"/>
              <a:t>oczy </a:t>
            </a:r>
            <a:endParaRPr lang="pl-PL" b="1" dirty="0"/>
          </a:p>
        </p:txBody>
      </p:sp>
      <p:sp>
        <p:nvSpPr>
          <p:cNvPr id="21" name="pole tekstowe 20"/>
          <p:cNvSpPr txBox="1"/>
          <p:nvPr/>
        </p:nvSpPr>
        <p:spPr>
          <a:xfrm>
            <a:off x="6121598" y="4765385"/>
            <a:ext cx="6170279" cy="369332"/>
          </a:xfrm>
          <a:prstGeom prst="rect">
            <a:avLst/>
          </a:prstGeom>
          <a:noFill/>
        </p:spPr>
        <p:txBody>
          <a:bodyPr wrap="none" rtlCol="0">
            <a:spAutoFit/>
          </a:bodyPr>
          <a:lstStyle/>
          <a:p>
            <a:pPr marL="285750" indent="-285750" algn="just">
              <a:buFont typeface="Arial" panose="020B0604020202020204" pitchFamily="34" charset="0"/>
              <a:buChar char="•"/>
            </a:pPr>
            <a:r>
              <a:rPr lang="pl-PL" b="1" dirty="0" smtClean="0"/>
              <a:t>ich dzioby mogą być dwu-, trzykrotnie dłuższe niż ich głowa</a:t>
            </a:r>
            <a:endParaRPr lang="pl-PL" dirty="0"/>
          </a:p>
        </p:txBody>
      </p:sp>
      <p:sp>
        <p:nvSpPr>
          <p:cNvPr id="22" name="pole tekstowe 21"/>
          <p:cNvSpPr txBox="1"/>
          <p:nvPr/>
        </p:nvSpPr>
        <p:spPr>
          <a:xfrm>
            <a:off x="6121598" y="5457883"/>
            <a:ext cx="5941819" cy="923330"/>
          </a:xfrm>
          <a:prstGeom prst="rect">
            <a:avLst/>
          </a:prstGeom>
          <a:noFill/>
        </p:spPr>
        <p:txBody>
          <a:bodyPr wrap="none" rtlCol="0">
            <a:spAutoFit/>
          </a:bodyPr>
          <a:lstStyle/>
          <a:p>
            <a:pPr marL="285750" indent="-285750">
              <a:buFont typeface="Arial" panose="020B0604020202020204" pitchFamily="34" charset="0"/>
              <a:buChar char="•"/>
            </a:pPr>
            <a:r>
              <a:rPr lang="pl-PL" b="1" dirty="0" smtClean="0"/>
              <a:t>na ich końcu posiadają receptory dotykowe, przy pomocy</a:t>
            </a:r>
          </a:p>
          <a:p>
            <a:r>
              <a:rPr lang="pl-PL" b="1" dirty="0" smtClean="0"/>
              <a:t>     których mogą sondować podłoże w poszukiwaniu ofiar</a:t>
            </a:r>
          </a:p>
          <a:p>
            <a:r>
              <a:rPr lang="pl-PL" b="1" dirty="0"/>
              <a:t> </a:t>
            </a:r>
            <a:r>
              <a:rPr lang="pl-PL" b="1" dirty="0" smtClean="0"/>
              <a:t>    (małży, nereid) </a:t>
            </a:r>
            <a:endParaRPr lang="pl-PL" b="1" dirty="0"/>
          </a:p>
        </p:txBody>
      </p:sp>
      <p:pic>
        <p:nvPicPr>
          <p:cNvPr id="35" name="Obraz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0110" y="317327"/>
            <a:ext cx="3591890" cy="2498609"/>
          </a:xfrm>
          <a:prstGeom prst="rect">
            <a:avLst/>
          </a:prstGeom>
        </p:spPr>
      </p:pic>
      <p:pic>
        <p:nvPicPr>
          <p:cNvPr id="36" name="Obraz 35"/>
          <p:cNvPicPr>
            <a:picLocks noChangeAspect="1"/>
          </p:cNvPicPr>
          <p:nvPr/>
        </p:nvPicPr>
        <p:blipFill>
          <a:blip r:embed="rId6"/>
          <a:stretch>
            <a:fillRect/>
          </a:stretch>
        </p:blipFill>
        <p:spPr>
          <a:xfrm>
            <a:off x="-9786" y="325119"/>
            <a:ext cx="8609896" cy="5803146"/>
          </a:xfrm>
          <a:prstGeom prst="rect">
            <a:avLst/>
          </a:prstGeom>
        </p:spPr>
      </p:pic>
      <p:sp>
        <p:nvSpPr>
          <p:cNvPr id="37" name="pole tekstowe 36"/>
          <p:cNvSpPr txBox="1"/>
          <p:nvPr/>
        </p:nvSpPr>
        <p:spPr>
          <a:xfrm>
            <a:off x="2444339" y="5736741"/>
            <a:ext cx="18453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smtClean="0">
                <a:ln>
                  <a:noFill/>
                </a:ln>
                <a:solidFill>
                  <a:srgbClr val="000000"/>
                </a:solidFill>
                <a:effectLst/>
                <a:uLnTx/>
                <a:uFillTx/>
                <a:latin typeface="Arial"/>
                <a:cs typeface="Arial"/>
                <a:sym typeface="Arial"/>
              </a:rPr>
              <a:t>Piersma</a:t>
            </a:r>
            <a:r>
              <a:rPr kumimoji="0" lang="pl-PL" sz="1400" b="0" i="0" u="none" strike="noStrike" kern="0" cap="none" spc="0" normalizeH="0" baseline="0" noProof="0" dirty="0">
                <a:ln>
                  <a:noFill/>
                </a:ln>
                <a:solidFill>
                  <a:srgbClr val="000000"/>
                </a:solidFill>
                <a:effectLst/>
                <a:uLnTx/>
                <a:uFillTx/>
                <a:latin typeface="Arial"/>
                <a:cs typeface="Arial"/>
                <a:sym typeface="Arial"/>
              </a:rPr>
              <a:t> </a:t>
            </a:r>
            <a:r>
              <a:rPr kumimoji="0" lang="pl-PL" sz="1400" b="0" i="0" u="none" strike="noStrike" kern="0" cap="none" spc="0" normalizeH="0" baseline="0" noProof="0" dirty="0" smtClean="0">
                <a:ln>
                  <a:noFill/>
                </a:ln>
                <a:solidFill>
                  <a:srgbClr val="000000"/>
                </a:solidFill>
                <a:effectLst/>
                <a:uLnTx/>
                <a:uFillTx/>
                <a:latin typeface="Arial"/>
                <a:cs typeface="Arial"/>
                <a:sym typeface="Arial"/>
              </a:rPr>
              <a:t>et al. </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(1998</a:t>
            </a:r>
            <a:r>
              <a:rPr kumimoji="0" lang="pl-PL" sz="1400" b="0" i="0" u="none" strike="noStrike" kern="0" cap="none" spc="0" normalizeH="0" baseline="0" noProof="0" dirty="0" smtClean="0">
                <a:ln>
                  <a:noFill/>
                </a:ln>
                <a:solidFill>
                  <a:srgbClr val="000000"/>
                </a:solidFill>
                <a:effectLst/>
                <a:uLnTx/>
                <a:uFillTx/>
                <a:latin typeface="Arial"/>
                <a:cs typeface="Arial"/>
                <a:sym typeface="Arial"/>
              </a:rPr>
              <a:t>)</a:t>
            </a:r>
            <a:endParaRPr kumimoji="0" lang="pl-PL"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7" name="Obraz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00110" y="3226692"/>
            <a:ext cx="3566160" cy="2907792"/>
          </a:xfrm>
          <a:prstGeom prst="rect">
            <a:avLst/>
          </a:prstGeom>
        </p:spPr>
      </p:pic>
      <p:sp>
        <p:nvSpPr>
          <p:cNvPr id="28" name="pole tekstowe 27"/>
          <p:cNvSpPr txBox="1"/>
          <p:nvPr/>
        </p:nvSpPr>
        <p:spPr>
          <a:xfrm>
            <a:off x="3925257" y="6162877"/>
            <a:ext cx="8257658" cy="646331"/>
          </a:xfrm>
          <a:prstGeom prst="rect">
            <a:avLst/>
          </a:prstGeom>
          <a:solidFill>
            <a:schemeClr val="bg1"/>
          </a:solidFill>
        </p:spPr>
        <p:txBody>
          <a:bodyPr wrap="square" rtlCol="0">
            <a:spAutoFit/>
          </a:bodyPr>
          <a:lstStyle/>
          <a:p>
            <a:r>
              <a:rPr lang="pl-PL" dirty="0" smtClean="0"/>
              <a:t>Ciałka Herbsta na końcu </a:t>
            </a:r>
            <a:r>
              <a:rPr lang="pl-PL" dirty="0" err="1" smtClean="0"/>
              <a:t>dzioba</a:t>
            </a:r>
            <a:r>
              <a:rPr lang="pl-PL" dirty="0" smtClean="0"/>
              <a:t> pozwalają na wyczuwanie podczas sondowania różnicy ciśnienia w podłożu spowodowanego obecnością małży</a:t>
            </a:r>
            <a:endParaRPr lang="pl-PL" dirty="0"/>
          </a:p>
        </p:txBody>
      </p:sp>
    </p:spTree>
    <p:extLst>
      <p:ext uri="{BB962C8B-B14F-4D97-AF65-F5344CB8AC3E}">
        <p14:creationId xmlns:p14="http://schemas.microsoft.com/office/powerpoint/2010/main" val="307385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2" name="Google Shape;552;p28"/>
          <p:cNvSpPr/>
          <p:nvPr/>
        </p:nvSpPr>
        <p:spPr>
          <a:xfrm>
            <a:off x="2743200" y="6172200"/>
            <a:ext cx="7924320" cy="3963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000" b="0" i="0" u="none" strike="noStrike" cap="none" dirty="0">
              <a:latin typeface="Arial"/>
              <a:ea typeface="Arial"/>
              <a:cs typeface="Arial"/>
              <a:sym typeface="Arial"/>
            </a:endParaRPr>
          </a:p>
        </p:txBody>
      </p:sp>
      <p:sp>
        <p:nvSpPr>
          <p:cNvPr id="4" name="pole tekstowe 3"/>
          <p:cNvSpPr txBox="1"/>
          <p:nvPr/>
        </p:nvSpPr>
        <p:spPr>
          <a:xfrm>
            <a:off x="4483865" y="1287176"/>
            <a:ext cx="184731" cy="369332"/>
          </a:xfrm>
          <a:prstGeom prst="rect">
            <a:avLst/>
          </a:prstGeom>
          <a:solidFill>
            <a:schemeClr val="bg1"/>
          </a:solidFill>
        </p:spPr>
        <p:txBody>
          <a:bodyPr wrap="none" rtlCol="0">
            <a:spAutoFit/>
          </a:bodyPr>
          <a:lstStyle/>
          <a:p>
            <a:endParaRPr lang="pl-PL" b="1" dirty="0"/>
          </a:p>
        </p:txBody>
      </p:sp>
      <p:sp>
        <p:nvSpPr>
          <p:cNvPr id="8" name="pole tekstowe 7"/>
          <p:cNvSpPr txBox="1"/>
          <p:nvPr/>
        </p:nvSpPr>
        <p:spPr>
          <a:xfrm>
            <a:off x="6815272" y="4579745"/>
            <a:ext cx="184731" cy="369332"/>
          </a:xfrm>
          <a:prstGeom prst="rect">
            <a:avLst/>
          </a:prstGeom>
          <a:solidFill>
            <a:schemeClr val="bg1"/>
          </a:solidFill>
        </p:spPr>
        <p:txBody>
          <a:bodyPr wrap="none" rtlCol="0">
            <a:spAutoFit/>
          </a:bodyPr>
          <a:lstStyle/>
          <a:p>
            <a:endParaRPr lang="pl-PL" b="1" dirty="0"/>
          </a:p>
        </p:txBody>
      </p:sp>
      <p:sp>
        <p:nvSpPr>
          <p:cNvPr id="2" name="Prostokąt 1"/>
          <p:cNvSpPr/>
          <p:nvPr/>
        </p:nvSpPr>
        <p:spPr>
          <a:xfrm>
            <a:off x="4483865" y="173983"/>
            <a:ext cx="6096000" cy="523220"/>
          </a:xfrm>
          <a:prstGeom prst="rect">
            <a:avLst/>
          </a:prstGeom>
        </p:spPr>
        <p:txBody>
          <a:bodyPr>
            <a:spAutoFit/>
          </a:bodyPr>
          <a:lstStyle/>
          <a:p>
            <a:r>
              <a:rPr lang="pl-PL" sz="2800" b="1" dirty="0" smtClean="0"/>
              <a:t>Gruczoł solny</a:t>
            </a:r>
            <a:endParaRPr lang="en-US" sz="2800" b="1" dirty="0"/>
          </a:p>
        </p:txBody>
      </p:sp>
      <p:pic>
        <p:nvPicPr>
          <p:cNvPr id="9" name="Obraz 8"/>
          <p:cNvPicPr>
            <a:picLocks noChangeAspect="1"/>
          </p:cNvPicPr>
          <p:nvPr/>
        </p:nvPicPr>
        <p:blipFill>
          <a:blip r:embed="rId3"/>
          <a:stretch>
            <a:fillRect/>
          </a:stretch>
        </p:blipFill>
        <p:spPr>
          <a:xfrm>
            <a:off x="220749" y="850399"/>
            <a:ext cx="7083434" cy="4362496"/>
          </a:xfrm>
          <a:prstGeom prst="rect">
            <a:avLst/>
          </a:prstGeom>
        </p:spPr>
      </p:pic>
      <p:sp>
        <p:nvSpPr>
          <p:cNvPr id="12" name="pole tekstowe 11"/>
          <p:cNvSpPr txBox="1"/>
          <p:nvPr/>
        </p:nvSpPr>
        <p:spPr>
          <a:xfrm>
            <a:off x="5555848" y="1059249"/>
            <a:ext cx="1886673" cy="369332"/>
          </a:xfrm>
          <a:prstGeom prst="rect">
            <a:avLst/>
          </a:prstGeom>
          <a:solidFill>
            <a:schemeClr val="bg1"/>
          </a:solidFill>
        </p:spPr>
        <p:txBody>
          <a:bodyPr wrap="square" rtlCol="0">
            <a:spAutoFit/>
          </a:bodyPr>
          <a:lstStyle/>
          <a:p>
            <a:r>
              <a:rPr lang="pl-PL" b="1" dirty="0" smtClean="0"/>
              <a:t>Gruczoły solne</a:t>
            </a:r>
            <a:endParaRPr lang="pl-PL" b="1" dirty="0"/>
          </a:p>
        </p:txBody>
      </p:sp>
      <p:sp>
        <p:nvSpPr>
          <p:cNvPr id="15" name="pole tekstowe 14"/>
          <p:cNvSpPr txBox="1"/>
          <p:nvPr/>
        </p:nvSpPr>
        <p:spPr>
          <a:xfrm>
            <a:off x="5862767" y="4050238"/>
            <a:ext cx="2662524" cy="369332"/>
          </a:xfrm>
          <a:prstGeom prst="rect">
            <a:avLst/>
          </a:prstGeom>
          <a:solidFill>
            <a:schemeClr val="bg1"/>
          </a:solidFill>
        </p:spPr>
        <p:txBody>
          <a:bodyPr wrap="none" rtlCol="0">
            <a:spAutoFit/>
          </a:bodyPr>
          <a:lstStyle/>
          <a:p>
            <a:r>
              <a:rPr lang="pl-PL" b="1" dirty="0" smtClean="0"/>
              <a:t>Nozdrza z stężoną solanką</a:t>
            </a:r>
            <a:endParaRPr lang="pl-PL" b="1" dirty="0"/>
          </a:p>
        </p:txBody>
      </p:sp>
      <p:sp>
        <p:nvSpPr>
          <p:cNvPr id="16" name="Prostokąt 15"/>
          <p:cNvSpPr/>
          <p:nvPr/>
        </p:nvSpPr>
        <p:spPr>
          <a:xfrm>
            <a:off x="220749" y="5922229"/>
            <a:ext cx="10717327" cy="923330"/>
          </a:xfrm>
          <a:prstGeom prst="rect">
            <a:avLst/>
          </a:prstGeom>
        </p:spPr>
        <p:txBody>
          <a:bodyPr wrap="square">
            <a:spAutoFit/>
          </a:bodyPr>
          <a:lstStyle/>
          <a:p>
            <a:r>
              <a:rPr lang="pl-PL" dirty="0" smtClean="0"/>
              <a:t>Nadoczodołowe gruczoły solne biegusa (ptaka siewkowego). </a:t>
            </a:r>
            <a:r>
              <a:rPr lang="pl-PL" dirty="0"/>
              <a:t>K</a:t>
            </a:r>
            <a:r>
              <a:rPr lang="pl-PL" dirty="0" smtClean="0"/>
              <a:t>anały (zaznaczone przerywanymi liniami) przechodzą przez dziób i opróżniają się do przedniej jamy nosowej, dzięki czemu wydzielina wypływa przez nozdrza.</a:t>
            </a:r>
            <a:endParaRPr lang="pl-PL" dirty="0"/>
          </a:p>
        </p:txBody>
      </p:sp>
      <p:pic>
        <p:nvPicPr>
          <p:cNvPr id="17" name="Obraz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5298" y="1656508"/>
            <a:ext cx="6320285" cy="2199659"/>
          </a:xfrm>
          <a:prstGeom prst="rect">
            <a:avLst/>
          </a:prstGeom>
          <a:effectLst/>
        </p:spPr>
      </p:pic>
      <p:sp>
        <p:nvSpPr>
          <p:cNvPr id="18" name="Prostokąt 17"/>
          <p:cNvSpPr/>
          <p:nvPr/>
        </p:nvSpPr>
        <p:spPr>
          <a:xfrm>
            <a:off x="220749" y="5243123"/>
            <a:ext cx="6096000" cy="600164"/>
          </a:xfrm>
          <a:prstGeom prst="rect">
            <a:avLst/>
          </a:prstGeom>
        </p:spPr>
        <p:txBody>
          <a:bodyPr>
            <a:spAutoFit/>
          </a:bodyPr>
          <a:lstStyle/>
          <a:p>
            <a:r>
              <a:rPr lang="en-US" sz="1100" dirty="0" smtClean="0"/>
              <a:t>Jorge S. Gutiérrez "Living in Environments with Contrasting Salinities: A Review of Physiological and </a:t>
            </a:r>
            <a:r>
              <a:rPr lang="en-US" sz="1100" dirty="0" err="1" smtClean="0"/>
              <a:t>Behavioural</a:t>
            </a:r>
            <a:r>
              <a:rPr lang="en-US" sz="1100" dirty="0" smtClean="0"/>
              <a:t> Responses in </a:t>
            </a:r>
            <a:r>
              <a:rPr lang="en-US" sz="1100" dirty="0" err="1" smtClean="0"/>
              <a:t>Waterbirds</a:t>
            </a:r>
            <a:r>
              <a:rPr lang="en-US" sz="1100" dirty="0" smtClean="0"/>
              <a:t>," </a:t>
            </a:r>
            <a:r>
              <a:rPr lang="en-US" sz="1100" dirty="0" err="1" smtClean="0"/>
              <a:t>Ardeola</a:t>
            </a:r>
            <a:r>
              <a:rPr lang="en-US" sz="1100" dirty="0" smtClean="0"/>
              <a:t> 61(2), 233-256, (1 December 2014). https://doi.org/10.13157/arla.61.2.2014.233 </a:t>
            </a:r>
            <a:endParaRPr lang="pl-PL" sz="1100" dirty="0"/>
          </a:p>
        </p:txBody>
      </p:sp>
      <p:sp>
        <p:nvSpPr>
          <p:cNvPr id="19" name="pole tekstowe 18"/>
          <p:cNvSpPr txBox="1"/>
          <p:nvPr/>
        </p:nvSpPr>
        <p:spPr>
          <a:xfrm>
            <a:off x="1076446" y="1828800"/>
            <a:ext cx="829330" cy="369332"/>
          </a:xfrm>
          <a:prstGeom prst="rect">
            <a:avLst/>
          </a:prstGeom>
          <a:solidFill>
            <a:schemeClr val="bg1"/>
          </a:solidFill>
        </p:spPr>
        <p:txBody>
          <a:bodyPr wrap="none" rtlCol="0">
            <a:spAutoFit/>
          </a:bodyPr>
          <a:lstStyle/>
          <a:p>
            <a:r>
              <a:rPr lang="pl-PL" b="1" dirty="0" smtClean="0"/>
              <a:t>Kanały</a:t>
            </a:r>
            <a:endParaRPr lang="pl-PL" b="1" dirty="0"/>
          </a:p>
        </p:txBody>
      </p:sp>
      <p:sp>
        <p:nvSpPr>
          <p:cNvPr id="20" name="Prostokąt 19"/>
          <p:cNvSpPr/>
          <p:nvPr/>
        </p:nvSpPr>
        <p:spPr>
          <a:xfrm>
            <a:off x="10853557" y="3714762"/>
            <a:ext cx="1338443" cy="369332"/>
          </a:xfrm>
          <a:prstGeom prst="rect">
            <a:avLst/>
          </a:prstGeom>
        </p:spPr>
        <p:txBody>
          <a:bodyPr wrap="none">
            <a:spAutoFit/>
          </a:bodyPr>
          <a:lstStyle/>
          <a:p>
            <a:r>
              <a:rPr lang="pl-PL" dirty="0" smtClean="0"/>
              <a:t>© Pat </a:t>
            </a:r>
            <a:r>
              <a:rPr lang="pl-PL" dirty="0" err="1" smtClean="0"/>
              <a:t>Yingst</a:t>
            </a:r>
            <a:endParaRPr lang="pl-PL" dirty="0"/>
          </a:p>
        </p:txBody>
      </p:sp>
    </p:spTree>
    <p:extLst>
      <p:ext uri="{BB962C8B-B14F-4D97-AF65-F5344CB8AC3E}">
        <p14:creationId xmlns:p14="http://schemas.microsoft.com/office/powerpoint/2010/main" val="202682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42"/>
          <p:cNvSpPr/>
          <p:nvPr/>
        </p:nvSpPr>
        <p:spPr>
          <a:xfrm>
            <a:off x="2209680" y="457200"/>
            <a:ext cx="7772040" cy="45684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strike="noStrike">
                <a:solidFill>
                  <a:srgbClr val="000000"/>
                </a:solidFill>
                <a:latin typeface="Arial Black"/>
                <a:ea typeface="Arial Black"/>
                <a:cs typeface="Arial Black"/>
                <a:sym typeface="Arial Black"/>
              </a:rPr>
              <a:t>Ptasie wędrówki – odnajdywanie drogi:</a:t>
            </a:r>
            <a:endParaRPr sz="1800" b="0" strike="noStrike">
              <a:latin typeface="Arial"/>
              <a:ea typeface="Arial"/>
              <a:cs typeface="Arial"/>
              <a:sym typeface="Arial"/>
            </a:endParaRPr>
          </a:p>
        </p:txBody>
      </p:sp>
      <p:pic>
        <p:nvPicPr>
          <p:cNvPr id="3" name="Obraz 2"/>
          <p:cNvPicPr>
            <a:picLocks noChangeAspect="1"/>
          </p:cNvPicPr>
          <p:nvPr/>
        </p:nvPicPr>
        <p:blipFill>
          <a:blip r:embed="rId3"/>
          <a:stretch>
            <a:fillRect/>
          </a:stretch>
        </p:blipFill>
        <p:spPr>
          <a:xfrm>
            <a:off x="3332868" y="1056604"/>
            <a:ext cx="5574065" cy="5652573"/>
          </a:xfrm>
          <a:prstGeom prst="rect">
            <a:avLst/>
          </a:prstGeom>
        </p:spPr>
      </p:pic>
      <p:sp>
        <p:nvSpPr>
          <p:cNvPr id="4" name="pole tekstowe 3"/>
          <p:cNvSpPr txBox="1"/>
          <p:nvPr/>
        </p:nvSpPr>
        <p:spPr>
          <a:xfrm>
            <a:off x="5746886" y="3698224"/>
            <a:ext cx="766803" cy="369332"/>
          </a:xfrm>
          <a:prstGeom prst="rect">
            <a:avLst/>
          </a:prstGeom>
          <a:solidFill>
            <a:schemeClr val="bg1"/>
          </a:solidFill>
        </p:spPr>
        <p:txBody>
          <a:bodyPr wrap="square" rtlCol="0">
            <a:spAutoFit/>
          </a:bodyPr>
          <a:lstStyle/>
          <a:p>
            <a:r>
              <a:rPr lang="pl-PL" sz="1800" b="1" dirty="0" smtClean="0"/>
              <a:t>Dom</a:t>
            </a:r>
            <a:endParaRPr lang="pl-PL" sz="1800" b="1" dirty="0"/>
          </a:p>
        </p:txBody>
      </p:sp>
      <p:sp>
        <p:nvSpPr>
          <p:cNvPr id="5" name="pole tekstowe 4"/>
          <p:cNvSpPr txBox="1"/>
          <p:nvPr/>
        </p:nvSpPr>
        <p:spPr>
          <a:xfrm>
            <a:off x="7710310" y="2699888"/>
            <a:ext cx="1309511" cy="523220"/>
          </a:xfrm>
          <a:prstGeom prst="rect">
            <a:avLst/>
          </a:prstGeom>
          <a:solidFill>
            <a:schemeClr val="bg1"/>
          </a:solidFill>
        </p:spPr>
        <p:txBody>
          <a:bodyPr wrap="square" rtlCol="0">
            <a:spAutoFit/>
          </a:bodyPr>
          <a:lstStyle/>
          <a:p>
            <a:r>
              <a:rPr lang="pl-PL" b="1" dirty="0" smtClean="0"/>
              <a:t>Mapa zapachowa</a:t>
            </a:r>
            <a:endParaRPr lang="pl-PL" b="1" dirty="0"/>
          </a:p>
        </p:txBody>
      </p:sp>
      <p:sp>
        <p:nvSpPr>
          <p:cNvPr id="7" name="pole tekstowe 6"/>
          <p:cNvSpPr txBox="1"/>
          <p:nvPr/>
        </p:nvSpPr>
        <p:spPr>
          <a:xfrm>
            <a:off x="7134577" y="1056604"/>
            <a:ext cx="1885243" cy="338554"/>
          </a:xfrm>
          <a:prstGeom prst="rect">
            <a:avLst/>
          </a:prstGeom>
          <a:solidFill>
            <a:schemeClr val="bg1"/>
          </a:solidFill>
        </p:spPr>
        <p:txBody>
          <a:bodyPr wrap="square" rtlCol="0">
            <a:spAutoFit/>
          </a:bodyPr>
          <a:lstStyle/>
          <a:p>
            <a:r>
              <a:rPr lang="pl-PL" sz="1600" b="1" dirty="0" smtClean="0"/>
              <a:t>Gwiazdy</a:t>
            </a:r>
            <a:endParaRPr lang="pl-PL" sz="1600" b="1" dirty="0"/>
          </a:p>
        </p:txBody>
      </p:sp>
      <p:sp>
        <p:nvSpPr>
          <p:cNvPr id="9" name="Prostokąt 8"/>
          <p:cNvSpPr/>
          <p:nvPr/>
        </p:nvSpPr>
        <p:spPr>
          <a:xfrm>
            <a:off x="3219980" y="1225881"/>
            <a:ext cx="1442331" cy="59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p:cNvSpPr txBox="1"/>
          <p:nvPr/>
        </p:nvSpPr>
        <p:spPr>
          <a:xfrm>
            <a:off x="2802291" y="1406893"/>
            <a:ext cx="1860020" cy="461665"/>
          </a:xfrm>
          <a:prstGeom prst="rect">
            <a:avLst/>
          </a:prstGeom>
          <a:solidFill>
            <a:schemeClr val="bg1"/>
          </a:solidFill>
        </p:spPr>
        <p:txBody>
          <a:bodyPr wrap="square" rtlCol="0">
            <a:spAutoFit/>
          </a:bodyPr>
          <a:lstStyle/>
          <a:p>
            <a:r>
              <a:rPr lang="pl-PL" sz="2400" b="1" dirty="0" smtClean="0"/>
              <a:t>Słońce</a:t>
            </a:r>
            <a:endParaRPr lang="pl-PL" sz="2400" b="1" dirty="0"/>
          </a:p>
        </p:txBody>
      </p:sp>
      <p:sp>
        <p:nvSpPr>
          <p:cNvPr id="12" name="pole tekstowe 11"/>
          <p:cNvSpPr txBox="1"/>
          <p:nvPr/>
        </p:nvSpPr>
        <p:spPr>
          <a:xfrm>
            <a:off x="3296040" y="6028323"/>
            <a:ext cx="1540806" cy="584775"/>
          </a:xfrm>
          <a:prstGeom prst="rect">
            <a:avLst/>
          </a:prstGeom>
          <a:solidFill>
            <a:schemeClr val="bg1"/>
          </a:solidFill>
        </p:spPr>
        <p:txBody>
          <a:bodyPr wrap="none" rtlCol="0">
            <a:spAutoFit/>
          </a:bodyPr>
          <a:lstStyle/>
          <a:p>
            <a:r>
              <a:rPr lang="pl-PL" sz="1600" b="1" dirty="0" smtClean="0"/>
              <a:t>Kompas</a:t>
            </a:r>
          </a:p>
          <a:p>
            <a:r>
              <a:rPr lang="pl-PL" sz="1600" b="1" dirty="0" smtClean="0"/>
              <a:t>magnetyczny</a:t>
            </a:r>
            <a:endParaRPr lang="pl-PL" sz="1600" b="1" dirty="0"/>
          </a:p>
        </p:txBody>
      </p:sp>
      <p:sp>
        <p:nvSpPr>
          <p:cNvPr id="13" name="pole tekstowe 12"/>
          <p:cNvSpPr txBox="1"/>
          <p:nvPr/>
        </p:nvSpPr>
        <p:spPr>
          <a:xfrm>
            <a:off x="7479014" y="6050957"/>
            <a:ext cx="1540806" cy="584775"/>
          </a:xfrm>
          <a:prstGeom prst="rect">
            <a:avLst/>
          </a:prstGeom>
          <a:solidFill>
            <a:schemeClr val="bg1"/>
          </a:solidFill>
        </p:spPr>
        <p:txBody>
          <a:bodyPr wrap="none" rtlCol="0">
            <a:spAutoFit/>
          </a:bodyPr>
          <a:lstStyle/>
          <a:p>
            <a:r>
              <a:rPr lang="pl-PL" sz="1600" b="1" dirty="0" smtClean="0"/>
              <a:t>Mapa</a:t>
            </a:r>
          </a:p>
          <a:p>
            <a:r>
              <a:rPr lang="pl-PL" sz="1600" b="1" dirty="0" smtClean="0"/>
              <a:t>magnetyczna</a:t>
            </a:r>
            <a:endParaRPr lang="pl-PL" sz="1600" b="1" dirty="0"/>
          </a:p>
        </p:txBody>
      </p:sp>
      <p:pic>
        <p:nvPicPr>
          <p:cNvPr id="14" name="Obraz 13"/>
          <p:cNvPicPr>
            <a:picLocks noChangeAspect="1"/>
          </p:cNvPicPr>
          <p:nvPr/>
        </p:nvPicPr>
        <p:blipFill>
          <a:blip r:embed="rId4"/>
          <a:stretch>
            <a:fillRect/>
          </a:stretch>
        </p:blipFill>
        <p:spPr>
          <a:xfrm>
            <a:off x="829418" y="0"/>
            <a:ext cx="10601738" cy="6858000"/>
          </a:xfrm>
          <a:prstGeom prst="rect">
            <a:avLst/>
          </a:prstGeom>
        </p:spPr>
      </p:pic>
      <p:sp>
        <p:nvSpPr>
          <p:cNvPr id="15" name="pole tekstowe 14"/>
          <p:cNvSpPr txBox="1"/>
          <p:nvPr/>
        </p:nvSpPr>
        <p:spPr>
          <a:xfrm>
            <a:off x="8906933" y="6307079"/>
            <a:ext cx="2297424" cy="307777"/>
          </a:xfrm>
          <a:prstGeom prst="rect">
            <a:avLst/>
          </a:prstGeom>
          <a:noFill/>
        </p:spPr>
        <p:txBody>
          <a:bodyPr wrap="none" rtlCol="0">
            <a:spAutoFit/>
          </a:bodyPr>
          <a:lstStyle/>
          <a:p>
            <a:r>
              <a:rPr lang="pl-PL" dirty="0" smtClean="0">
                <a:solidFill>
                  <a:schemeClr val="bg1"/>
                </a:solidFill>
              </a:rPr>
              <a:t>fot</a:t>
            </a:r>
            <a:r>
              <a:rPr lang="pl-PL" dirty="0">
                <a:solidFill>
                  <a:schemeClr val="bg1"/>
                </a:solidFill>
              </a:rPr>
              <a:t>. PA Archive/PA </a:t>
            </a:r>
            <a:r>
              <a:rPr lang="pl-PL" dirty="0" err="1">
                <a:solidFill>
                  <a:schemeClr val="bg1"/>
                </a:solidFill>
              </a:rPr>
              <a:t>Images</a:t>
            </a:r>
            <a:endParaRPr lang="pl-PL" dirty="0">
              <a:solidFill>
                <a:schemeClr val="bg1"/>
              </a:solidFill>
            </a:endParaRPr>
          </a:p>
        </p:txBody>
      </p:sp>
      <p:pic>
        <p:nvPicPr>
          <p:cNvPr id="16" name="Obraz 15"/>
          <p:cNvPicPr>
            <a:picLocks noChangeAspect="1"/>
          </p:cNvPicPr>
          <p:nvPr/>
        </p:nvPicPr>
        <p:blipFill>
          <a:blip r:embed="rId5"/>
          <a:stretch>
            <a:fillRect/>
          </a:stretch>
        </p:blipFill>
        <p:spPr>
          <a:xfrm>
            <a:off x="823973" y="156731"/>
            <a:ext cx="5130308" cy="3150009"/>
          </a:xfrm>
          <a:prstGeom prst="rect">
            <a:avLst/>
          </a:prstGeom>
        </p:spPr>
      </p:pic>
      <p:pic>
        <p:nvPicPr>
          <p:cNvPr id="17" name="Obraz 16"/>
          <p:cNvPicPr>
            <a:picLocks noChangeAspect="1"/>
          </p:cNvPicPr>
          <p:nvPr/>
        </p:nvPicPr>
        <p:blipFill>
          <a:blip r:embed="rId6"/>
          <a:stretch>
            <a:fillRect/>
          </a:stretch>
        </p:blipFill>
        <p:spPr>
          <a:xfrm>
            <a:off x="5954281" y="1110247"/>
            <a:ext cx="5476875" cy="5000625"/>
          </a:xfrm>
          <a:prstGeom prst="rect">
            <a:avLst/>
          </a:prstGeom>
        </p:spPr>
      </p:pic>
      <p:pic>
        <p:nvPicPr>
          <p:cNvPr id="18" name="Obraz 17"/>
          <p:cNvPicPr>
            <a:picLocks noChangeAspect="1"/>
          </p:cNvPicPr>
          <p:nvPr/>
        </p:nvPicPr>
        <p:blipFill>
          <a:blip r:embed="rId7"/>
          <a:stretch>
            <a:fillRect/>
          </a:stretch>
        </p:blipFill>
        <p:spPr>
          <a:xfrm>
            <a:off x="516166" y="448929"/>
            <a:ext cx="11430000" cy="6000750"/>
          </a:xfrm>
          <a:prstGeom prst="rect">
            <a:avLst/>
          </a:prstGeom>
        </p:spPr>
      </p:pic>
      <p:sp>
        <p:nvSpPr>
          <p:cNvPr id="19" name="pole tekstowe 18"/>
          <p:cNvSpPr txBox="1"/>
          <p:nvPr/>
        </p:nvSpPr>
        <p:spPr>
          <a:xfrm>
            <a:off x="9392356" y="6050957"/>
            <a:ext cx="1667444" cy="307777"/>
          </a:xfrm>
          <a:prstGeom prst="rect">
            <a:avLst/>
          </a:prstGeom>
          <a:noFill/>
        </p:spPr>
        <p:txBody>
          <a:bodyPr wrap="none" rtlCol="0">
            <a:spAutoFit/>
          </a:bodyPr>
          <a:lstStyle/>
          <a:p>
            <a:r>
              <a:rPr lang="pl-PL" dirty="0" smtClean="0">
                <a:solidFill>
                  <a:schemeClr val="bg1"/>
                </a:solidFill>
              </a:rPr>
              <a:t>Fot. </a:t>
            </a:r>
            <a:r>
              <a:rPr lang="pl-PL" dirty="0" err="1">
                <a:solidFill>
                  <a:schemeClr val="bg1"/>
                </a:solidFill>
              </a:rPr>
              <a:t>Sherri</a:t>
            </a:r>
            <a:r>
              <a:rPr lang="pl-PL" dirty="0">
                <a:solidFill>
                  <a:schemeClr val="bg1"/>
                </a:solidFill>
              </a:rPr>
              <a:t> </a:t>
            </a:r>
            <a:r>
              <a:rPr lang="pl-PL" dirty="0" err="1">
                <a:solidFill>
                  <a:schemeClr val="bg1"/>
                </a:solidFill>
              </a:rPr>
              <a:t>O’Brien</a:t>
            </a:r>
            <a:endParaRPr lang="pl-PL" dirty="0">
              <a:solidFill>
                <a:schemeClr val="bg1"/>
              </a:solidFill>
            </a:endParaRPr>
          </a:p>
        </p:txBody>
      </p:sp>
      <p:pic>
        <p:nvPicPr>
          <p:cNvPr id="20" name="Obraz 19"/>
          <p:cNvPicPr>
            <a:picLocks noChangeAspect="1"/>
          </p:cNvPicPr>
          <p:nvPr/>
        </p:nvPicPr>
        <p:blipFill>
          <a:blip r:embed="rId8"/>
          <a:stretch>
            <a:fillRect/>
          </a:stretch>
        </p:blipFill>
        <p:spPr>
          <a:xfrm>
            <a:off x="516167" y="413184"/>
            <a:ext cx="6858000" cy="3863340"/>
          </a:xfrm>
          <a:prstGeom prst="rect">
            <a:avLst/>
          </a:prstGeom>
        </p:spPr>
      </p:pic>
      <p:pic>
        <p:nvPicPr>
          <p:cNvPr id="21" name="Obraz 20"/>
          <p:cNvPicPr>
            <a:picLocks noChangeAspect="1"/>
          </p:cNvPicPr>
          <p:nvPr/>
        </p:nvPicPr>
        <p:blipFill>
          <a:blip r:embed="rId9"/>
          <a:stretch>
            <a:fillRect/>
          </a:stretch>
        </p:blipFill>
        <p:spPr>
          <a:xfrm>
            <a:off x="7374167" y="3857982"/>
            <a:ext cx="4572000" cy="2571750"/>
          </a:xfrm>
          <a:prstGeom prst="rect">
            <a:avLst/>
          </a:prstGeom>
        </p:spPr>
      </p:pic>
      <p:sp>
        <p:nvSpPr>
          <p:cNvPr id="22" name="pole tekstowe 21"/>
          <p:cNvSpPr txBox="1"/>
          <p:nvPr/>
        </p:nvSpPr>
        <p:spPr>
          <a:xfrm>
            <a:off x="5746886" y="3886141"/>
            <a:ext cx="1023037" cy="246221"/>
          </a:xfrm>
          <a:prstGeom prst="rect">
            <a:avLst/>
          </a:prstGeom>
          <a:noFill/>
        </p:spPr>
        <p:txBody>
          <a:bodyPr wrap="none" rtlCol="0">
            <a:spAutoFit/>
          </a:bodyPr>
          <a:lstStyle/>
          <a:p>
            <a:r>
              <a:rPr lang="pl-PL" sz="1000" dirty="0">
                <a:solidFill>
                  <a:schemeClr val="bg1"/>
                </a:solidFill>
              </a:rPr>
              <a:t>dailymail.co.uk</a:t>
            </a:r>
          </a:p>
        </p:txBody>
      </p:sp>
      <p:sp>
        <p:nvSpPr>
          <p:cNvPr id="23" name="Prostokąt 22"/>
          <p:cNvSpPr/>
          <p:nvPr/>
        </p:nvSpPr>
        <p:spPr>
          <a:xfrm>
            <a:off x="9709663" y="6097123"/>
            <a:ext cx="2173993" cy="246221"/>
          </a:xfrm>
          <a:prstGeom prst="rect">
            <a:avLst/>
          </a:prstGeom>
        </p:spPr>
        <p:txBody>
          <a:bodyPr wrap="none">
            <a:spAutoFit/>
          </a:bodyPr>
          <a:lstStyle/>
          <a:p>
            <a:r>
              <a:rPr lang="pl-PL" sz="1000" dirty="0">
                <a:solidFill>
                  <a:schemeClr val="bg1"/>
                </a:solidFill>
              </a:rPr>
              <a:t>https://www.scientificamerican.com</a:t>
            </a:r>
          </a:p>
        </p:txBody>
      </p:sp>
      <p:pic>
        <p:nvPicPr>
          <p:cNvPr id="24" name="Obraz 23"/>
          <p:cNvPicPr>
            <a:picLocks noChangeAspect="1"/>
          </p:cNvPicPr>
          <p:nvPr/>
        </p:nvPicPr>
        <p:blipFill>
          <a:blip r:embed="rId10"/>
          <a:stretch>
            <a:fillRect/>
          </a:stretch>
        </p:blipFill>
        <p:spPr>
          <a:xfrm>
            <a:off x="2182957" y="312897"/>
            <a:ext cx="8613702" cy="5763350"/>
          </a:xfrm>
          <a:prstGeom prst="rect">
            <a:avLst/>
          </a:prstGeom>
        </p:spPr>
      </p:pic>
      <p:sp>
        <p:nvSpPr>
          <p:cNvPr id="25" name="pole tekstowe 24"/>
          <p:cNvSpPr txBox="1"/>
          <p:nvPr/>
        </p:nvSpPr>
        <p:spPr>
          <a:xfrm>
            <a:off x="8711590" y="5624374"/>
            <a:ext cx="1617751" cy="307777"/>
          </a:xfrm>
          <a:prstGeom prst="rect">
            <a:avLst/>
          </a:prstGeom>
          <a:noFill/>
        </p:spPr>
        <p:txBody>
          <a:bodyPr wrap="none" rtlCol="0">
            <a:spAutoFit/>
          </a:bodyPr>
          <a:lstStyle/>
          <a:p>
            <a:r>
              <a:rPr lang="pl-PL" dirty="0">
                <a:solidFill>
                  <a:schemeClr val="bg1"/>
                </a:solidFill>
              </a:rPr>
              <a:t>f</a:t>
            </a:r>
            <a:r>
              <a:rPr lang="pl-PL" dirty="0" smtClean="0">
                <a:solidFill>
                  <a:schemeClr val="bg1"/>
                </a:solidFill>
              </a:rPr>
              <a:t>ot. Steve </a:t>
            </a:r>
            <a:r>
              <a:rPr lang="pl-PL" dirty="0" err="1">
                <a:solidFill>
                  <a:schemeClr val="bg1"/>
                </a:solidFill>
              </a:rPr>
              <a:t>Gantlett</a:t>
            </a:r>
            <a:endParaRPr lang="pl-PL" dirty="0">
              <a:solidFill>
                <a:schemeClr val="bg1"/>
              </a:solidFill>
            </a:endParaRPr>
          </a:p>
        </p:txBody>
      </p:sp>
    </p:spTree>
    <p:extLst>
      <p:ext uri="{BB962C8B-B14F-4D97-AF65-F5344CB8AC3E}">
        <p14:creationId xmlns:p14="http://schemas.microsoft.com/office/powerpoint/2010/main" val="222010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2" grpId="0"/>
      <p:bldP spid="23"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Shape 729"/>
        <p:cNvGrpSpPr/>
        <p:nvPr/>
      </p:nvGrpSpPr>
      <p:grpSpPr>
        <a:xfrm>
          <a:off x="0" y="0"/>
          <a:ext cx="0" cy="0"/>
          <a:chOff x="0" y="0"/>
          <a:chExt cx="0" cy="0"/>
        </a:xfrm>
      </p:grpSpPr>
      <p:pic>
        <p:nvPicPr>
          <p:cNvPr id="730" name="Google Shape;730;p43"/>
          <p:cNvPicPr preferRelativeResize="0"/>
          <p:nvPr/>
        </p:nvPicPr>
        <p:blipFill rotWithShape="1">
          <a:blip r:embed="rId3">
            <a:alphaModFix/>
          </a:blip>
          <a:srcRect/>
          <a:stretch/>
        </p:blipFill>
        <p:spPr>
          <a:xfrm>
            <a:off x="1539720" y="0"/>
            <a:ext cx="4319280" cy="3419280"/>
          </a:xfrm>
          <a:prstGeom prst="rect">
            <a:avLst/>
          </a:prstGeom>
          <a:noFill/>
          <a:ln>
            <a:noFill/>
          </a:ln>
        </p:spPr>
      </p:pic>
      <p:pic>
        <p:nvPicPr>
          <p:cNvPr id="731" name="Google Shape;731;p43"/>
          <p:cNvPicPr preferRelativeResize="0"/>
          <p:nvPr/>
        </p:nvPicPr>
        <p:blipFill rotWithShape="1">
          <a:blip r:embed="rId4">
            <a:alphaModFix/>
          </a:blip>
          <a:srcRect/>
          <a:stretch/>
        </p:blipFill>
        <p:spPr>
          <a:xfrm>
            <a:off x="1521000" y="3838680"/>
            <a:ext cx="4338360" cy="3001680"/>
          </a:xfrm>
          <a:prstGeom prst="rect">
            <a:avLst/>
          </a:prstGeom>
          <a:noFill/>
          <a:ln>
            <a:noFill/>
          </a:ln>
        </p:spPr>
      </p:pic>
      <p:pic>
        <p:nvPicPr>
          <p:cNvPr id="732" name="Google Shape;732;p43"/>
          <p:cNvPicPr preferRelativeResize="0"/>
          <p:nvPr/>
        </p:nvPicPr>
        <p:blipFill rotWithShape="1">
          <a:blip r:embed="rId5">
            <a:alphaModFix/>
          </a:blip>
          <a:srcRect b="8222"/>
          <a:stretch/>
        </p:blipFill>
        <p:spPr>
          <a:xfrm>
            <a:off x="5859360" y="3838680"/>
            <a:ext cx="4916160" cy="2998055"/>
          </a:xfrm>
          <a:prstGeom prst="rect">
            <a:avLst/>
          </a:prstGeom>
          <a:noFill/>
          <a:ln>
            <a:noFill/>
          </a:ln>
        </p:spPr>
      </p:pic>
      <p:pic>
        <p:nvPicPr>
          <p:cNvPr id="733" name="Google Shape;733;p43"/>
          <p:cNvPicPr preferRelativeResize="0"/>
          <p:nvPr/>
        </p:nvPicPr>
        <p:blipFill rotWithShape="1">
          <a:blip r:embed="rId6">
            <a:alphaModFix/>
          </a:blip>
          <a:srcRect/>
          <a:stretch/>
        </p:blipFill>
        <p:spPr>
          <a:xfrm>
            <a:off x="5842080" y="0"/>
            <a:ext cx="5130360" cy="3419280"/>
          </a:xfrm>
          <a:prstGeom prst="rect">
            <a:avLst/>
          </a:prstGeom>
          <a:noFill/>
          <a:ln>
            <a:noFill/>
          </a:ln>
        </p:spPr>
      </p:pic>
      <p:sp>
        <p:nvSpPr>
          <p:cNvPr id="734" name="Google Shape;734;p43"/>
          <p:cNvSpPr/>
          <p:nvPr/>
        </p:nvSpPr>
        <p:spPr>
          <a:xfrm>
            <a:off x="8756640" y="2997360"/>
            <a:ext cx="1715040" cy="3049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strike="noStrike">
                <a:solidFill>
                  <a:srgbClr val="000000"/>
                </a:solidFill>
                <a:latin typeface="Arial"/>
                <a:ea typeface="Arial"/>
                <a:cs typeface="Arial"/>
                <a:sym typeface="Arial"/>
              </a:rPr>
              <a:t>fot. Grzegorz Jędro</a:t>
            </a:r>
            <a:endParaRPr sz="1400" b="0" strike="noStrike">
              <a:latin typeface="Arial"/>
              <a:ea typeface="Arial"/>
              <a:cs typeface="Arial"/>
              <a:sym typeface="Arial"/>
            </a:endParaRPr>
          </a:p>
        </p:txBody>
      </p:sp>
      <p:sp>
        <p:nvSpPr>
          <p:cNvPr id="735" name="Google Shape;735;p43"/>
          <p:cNvSpPr/>
          <p:nvPr/>
        </p:nvSpPr>
        <p:spPr>
          <a:xfrm>
            <a:off x="8904240" y="6524640"/>
            <a:ext cx="899640" cy="2743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birdlife.org</a:t>
            </a:r>
            <a:endParaRPr sz="1200" b="0" strike="noStrike">
              <a:latin typeface="Arial"/>
              <a:ea typeface="Arial"/>
              <a:cs typeface="Arial"/>
              <a:sym typeface="Arial"/>
            </a:endParaRPr>
          </a:p>
        </p:txBody>
      </p:sp>
      <p:sp>
        <p:nvSpPr>
          <p:cNvPr id="2" name="pole tekstowe 1"/>
          <p:cNvSpPr txBox="1"/>
          <p:nvPr/>
        </p:nvSpPr>
        <p:spPr>
          <a:xfrm>
            <a:off x="1539720" y="22578"/>
            <a:ext cx="2589170" cy="338554"/>
          </a:xfrm>
          <a:prstGeom prst="rect">
            <a:avLst/>
          </a:prstGeom>
          <a:solidFill>
            <a:schemeClr val="bg1"/>
          </a:solidFill>
        </p:spPr>
        <p:txBody>
          <a:bodyPr wrap="none" rtlCol="0">
            <a:spAutoFit/>
          </a:bodyPr>
          <a:lstStyle/>
          <a:p>
            <a:r>
              <a:rPr lang="pl-PL" sz="1600" b="1" dirty="0" smtClean="0"/>
              <a:t>Dynamiczne szybowanie</a:t>
            </a:r>
            <a:endParaRPr lang="pl-PL" sz="1600" b="1" dirty="0"/>
          </a:p>
        </p:txBody>
      </p:sp>
      <p:sp>
        <p:nvSpPr>
          <p:cNvPr id="3" name="pole tekstowe 2"/>
          <p:cNvSpPr txBox="1"/>
          <p:nvPr/>
        </p:nvSpPr>
        <p:spPr>
          <a:xfrm>
            <a:off x="1521000" y="3838680"/>
            <a:ext cx="1701107" cy="338554"/>
          </a:xfrm>
          <a:prstGeom prst="rect">
            <a:avLst/>
          </a:prstGeom>
          <a:solidFill>
            <a:schemeClr val="bg1"/>
          </a:solidFill>
        </p:spPr>
        <p:txBody>
          <a:bodyPr wrap="none" rtlCol="0">
            <a:spAutoFit/>
          </a:bodyPr>
          <a:lstStyle/>
          <a:p>
            <a:r>
              <a:rPr lang="pl-PL" sz="1600" b="1" dirty="0" smtClean="0"/>
              <a:t>Wznoszenie się</a:t>
            </a:r>
            <a:endParaRPr lang="pl-PL" sz="1600" b="1" dirty="0"/>
          </a:p>
        </p:txBody>
      </p:sp>
    </p:spTree>
    <p:extLst>
      <p:ext uri="{BB962C8B-B14F-4D97-AF65-F5344CB8AC3E}">
        <p14:creationId xmlns:p14="http://schemas.microsoft.com/office/powerpoint/2010/main" val="3098664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739"/>
        <p:cNvGrpSpPr/>
        <p:nvPr/>
      </p:nvGrpSpPr>
      <p:grpSpPr>
        <a:xfrm>
          <a:off x="0" y="0"/>
          <a:ext cx="0" cy="0"/>
          <a:chOff x="0" y="0"/>
          <a:chExt cx="0" cy="0"/>
        </a:xfrm>
      </p:grpSpPr>
      <p:pic>
        <p:nvPicPr>
          <p:cNvPr id="741" name="Google Shape;741;p44"/>
          <p:cNvPicPr preferRelativeResize="0"/>
          <p:nvPr/>
        </p:nvPicPr>
        <p:blipFill rotWithShape="1">
          <a:blip r:embed="rId3">
            <a:alphaModFix/>
          </a:blip>
          <a:srcRect/>
          <a:stretch/>
        </p:blipFill>
        <p:spPr>
          <a:xfrm>
            <a:off x="5871156" y="550800"/>
            <a:ext cx="4998600" cy="3384360"/>
          </a:xfrm>
          <a:prstGeom prst="rect">
            <a:avLst/>
          </a:prstGeom>
          <a:noFill/>
          <a:ln>
            <a:noFill/>
          </a:ln>
        </p:spPr>
      </p:pic>
      <p:sp>
        <p:nvSpPr>
          <p:cNvPr id="743" name="Google Shape;743;p44"/>
          <p:cNvSpPr/>
          <p:nvPr/>
        </p:nvSpPr>
        <p:spPr>
          <a:xfrm>
            <a:off x="1985760" y="0"/>
            <a:ext cx="8727840" cy="3967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0" strike="noStrike" dirty="0" err="1">
                <a:solidFill>
                  <a:srgbClr val="000000"/>
                </a:solidFill>
                <a:ea typeface="Arial"/>
                <a:cs typeface="Arial"/>
                <a:sym typeface="Arial"/>
              </a:rPr>
              <a:t>Otłuszczenie-zapasy</a:t>
            </a:r>
            <a:r>
              <a:rPr lang="en-US" sz="2800" b="0" strike="noStrike" dirty="0">
                <a:solidFill>
                  <a:srgbClr val="000000"/>
                </a:solidFill>
                <a:ea typeface="Arial"/>
                <a:cs typeface="Arial"/>
                <a:sym typeface="Arial"/>
              </a:rPr>
              <a:t> </a:t>
            </a:r>
            <a:r>
              <a:rPr lang="en-US" sz="2800" b="0" strike="noStrike" dirty="0" err="1">
                <a:solidFill>
                  <a:srgbClr val="000000"/>
                </a:solidFill>
                <a:ea typeface="Arial"/>
                <a:cs typeface="Arial"/>
                <a:sym typeface="Arial"/>
              </a:rPr>
              <a:t>energii</a:t>
            </a:r>
            <a:r>
              <a:rPr lang="en-US" sz="2800" b="0" strike="noStrike" dirty="0">
                <a:solidFill>
                  <a:srgbClr val="000000"/>
                </a:solidFill>
                <a:ea typeface="Arial"/>
                <a:cs typeface="Arial"/>
                <a:sym typeface="Arial"/>
              </a:rPr>
              <a:t> </a:t>
            </a:r>
            <a:r>
              <a:rPr lang="en-US" sz="2800" b="0" strike="noStrike" dirty="0" err="1">
                <a:solidFill>
                  <a:srgbClr val="000000"/>
                </a:solidFill>
                <a:ea typeface="Arial"/>
                <a:cs typeface="Arial"/>
                <a:sym typeface="Arial"/>
              </a:rPr>
              <a:t>podczas</a:t>
            </a:r>
            <a:r>
              <a:rPr lang="en-US" sz="2800" b="0" strike="noStrike" dirty="0">
                <a:solidFill>
                  <a:srgbClr val="000000"/>
                </a:solidFill>
                <a:ea typeface="Arial"/>
                <a:cs typeface="Arial"/>
                <a:sym typeface="Arial"/>
              </a:rPr>
              <a:t> </a:t>
            </a:r>
            <a:r>
              <a:rPr lang="en-US" sz="2800" b="0" strike="noStrike" dirty="0" err="1">
                <a:solidFill>
                  <a:srgbClr val="000000"/>
                </a:solidFill>
                <a:ea typeface="Arial"/>
                <a:cs typeface="Arial"/>
                <a:sym typeface="Arial"/>
              </a:rPr>
              <a:t>wędrówki</a:t>
            </a:r>
            <a:endParaRPr sz="2800" b="0" strike="noStrike" dirty="0">
              <a:ea typeface="Arial"/>
              <a:cs typeface="Arial"/>
              <a:sym typeface="Arial"/>
            </a:endParaRPr>
          </a:p>
        </p:txBody>
      </p:sp>
      <p:pic>
        <p:nvPicPr>
          <p:cNvPr id="2" name="Obraz 1"/>
          <p:cNvPicPr>
            <a:picLocks noChangeAspect="1"/>
          </p:cNvPicPr>
          <p:nvPr/>
        </p:nvPicPr>
        <p:blipFill>
          <a:blip r:embed="rId4"/>
          <a:stretch>
            <a:fillRect/>
          </a:stretch>
        </p:blipFill>
        <p:spPr>
          <a:xfrm>
            <a:off x="312708" y="550800"/>
            <a:ext cx="5046101" cy="4837136"/>
          </a:xfrm>
          <a:prstGeom prst="rect">
            <a:avLst/>
          </a:prstGeom>
        </p:spPr>
      </p:pic>
      <p:sp>
        <p:nvSpPr>
          <p:cNvPr id="3" name="Prostokąt 2"/>
          <p:cNvSpPr/>
          <p:nvPr/>
        </p:nvSpPr>
        <p:spPr>
          <a:xfrm>
            <a:off x="0" y="5807830"/>
            <a:ext cx="6096000" cy="954107"/>
          </a:xfrm>
          <a:prstGeom prst="rect">
            <a:avLst/>
          </a:prstGeom>
        </p:spPr>
        <p:txBody>
          <a:bodyPr>
            <a:spAutoFit/>
          </a:bodyPr>
          <a:lstStyle/>
          <a:p>
            <a:r>
              <a:rPr lang="pl-PL" sz="1400" dirty="0" smtClean="0"/>
              <a:t>Tomografia komputerowa dwóch perkozów zauszników u góry ptaki po zakończeniu migracji wiosennej, na dole przed rozpoczęciem. Góra, 238 g. Dół, 469 g. Szkielet: (A, E). Tkanka miękka: (B, F). Tłuszcz: (C, G). Połączone objętości: (D, H).</a:t>
            </a:r>
            <a:endParaRPr lang="pl-PL" sz="1400" dirty="0"/>
          </a:p>
        </p:txBody>
      </p:sp>
      <p:sp>
        <p:nvSpPr>
          <p:cNvPr id="4" name="Prostokąt 3"/>
          <p:cNvSpPr/>
          <p:nvPr/>
        </p:nvSpPr>
        <p:spPr>
          <a:xfrm>
            <a:off x="0" y="5382440"/>
            <a:ext cx="6096000" cy="430887"/>
          </a:xfrm>
          <a:prstGeom prst="rect">
            <a:avLst/>
          </a:prstGeom>
        </p:spPr>
        <p:txBody>
          <a:bodyPr>
            <a:spAutoFit/>
          </a:bodyPr>
          <a:lstStyle/>
          <a:p>
            <a:r>
              <a:rPr lang="en-US" sz="1100" dirty="0" smtClean="0"/>
              <a:t>Journal of Avian Biology, Volume: 48, Issue: 4, Pages: 465-471, First published: 13 August 2016, DOI: (10.1111/jav.01007) </a:t>
            </a:r>
            <a:endParaRPr lang="en-US" sz="1100" dirty="0"/>
          </a:p>
        </p:txBody>
      </p:sp>
      <p:pic>
        <p:nvPicPr>
          <p:cNvPr id="5" name="Obraz 4"/>
          <p:cNvPicPr>
            <a:picLocks noChangeAspect="1"/>
          </p:cNvPicPr>
          <p:nvPr/>
        </p:nvPicPr>
        <p:blipFill>
          <a:blip r:embed="rId5"/>
          <a:stretch>
            <a:fillRect/>
          </a:stretch>
        </p:blipFill>
        <p:spPr>
          <a:xfrm>
            <a:off x="6202774" y="3941118"/>
            <a:ext cx="2957234" cy="2918716"/>
          </a:xfrm>
          <a:prstGeom prst="rect">
            <a:avLst/>
          </a:prstGeom>
        </p:spPr>
      </p:pic>
    </p:spTree>
    <p:extLst>
      <p:ext uri="{BB962C8B-B14F-4D97-AF65-F5344CB8AC3E}">
        <p14:creationId xmlns:p14="http://schemas.microsoft.com/office/powerpoint/2010/main" val="14495194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747"/>
        <p:cNvGrpSpPr/>
        <p:nvPr/>
      </p:nvGrpSpPr>
      <p:grpSpPr>
        <a:xfrm>
          <a:off x="0" y="0"/>
          <a:ext cx="0" cy="0"/>
          <a:chOff x="0" y="0"/>
          <a:chExt cx="0" cy="0"/>
        </a:xfrm>
      </p:grpSpPr>
      <p:sp>
        <p:nvSpPr>
          <p:cNvPr id="748" name="Google Shape;748;p45"/>
          <p:cNvSpPr/>
          <p:nvPr/>
        </p:nvSpPr>
        <p:spPr>
          <a:xfrm>
            <a:off x="2135160" y="549360"/>
            <a:ext cx="2388960" cy="4575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0" strike="noStrike">
                <a:solidFill>
                  <a:srgbClr val="000000"/>
                </a:solidFill>
                <a:latin typeface="Arial Black"/>
                <a:ea typeface="Arial Black"/>
                <a:cs typeface="Arial Black"/>
                <a:sym typeface="Arial Black"/>
              </a:rPr>
              <a:t>Rekordziści</a:t>
            </a:r>
            <a:r>
              <a:rPr lang="en-US" sz="2400" b="0" strike="noStrike">
                <a:solidFill>
                  <a:srgbClr val="000000"/>
                </a:solidFill>
                <a:latin typeface="Georgia"/>
                <a:ea typeface="Georgia"/>
                <a:cs typeface="Georgia"/>
                <a:sym typeface="Georgia"/>
              </a:rPr>
              <a:t>…</a:t>
            </a:r>
            <a:endParaRPr sz="2400" b="0" strike="noStrike">
              <a:latin typeface="Arial"/>
              <a:ea typeface="Arial"/>
              <a:cs typeface="Arial"/>
              <a:sym typeface="Arial"/>
            </a:endParaRPr>
          </a:p>
        </p:txBody>
      </p:sp>
      <p:pic>
        <p:nvPicPr>
          <p:cNvPr id="749" name="Google Shape;749;p45"/>
          <p:cNvPicPr preferRelativeResize="0"/>
          <p:nvPr/>
        </p:nvPicPr>
        <p:blipFill rotWithShape="1">
          <a:blip r:embed="rId3">
            <a:alphaModFix/>
          </a:blip>
          <a:srcRect/>
          <a:stretch/>
        </p:blipFill>
        <p:spPr>
          <a:xfrm>
            <a:off x="6786720" y="-69840"/>
            <a:ext cx="4211280" cy="2808000"/>
          </a:xfrm>
          <a:prstGeom prst="rect">
            <a:avLst/>
          </a:prstGeom>
          <a:noFill/>
          <a:ln>
            <a:noFill/>
          </a:ln>
        </p:spPr>
      </p:pic>
      <p:pic>
        <p:nvPicPr>
          <p:cNvPr id="750" name="Google Shape;750;p45"/>
          <p:cNvPicPr preferRelativeResize="0"/>
          <p:nvPr/>
        </p:nvPicPr>
        <p:blipFill rotWithShape="1">
          <a:blip r:embed="rId4">
            <a:alphaModFix/>
          </a:blip>
          <a:srcRect/>
          <a:stretch/>
        </p:blipFill>
        <p:spPr>
          <a:xfrm>
            <a:off x="1523880" y="1568880"/>
            <a:ext cx="4912089" cy="5001480"/>
          </a:xfrm>
          <a:prstGeom prst="rect">
            <a:avLst/>
          </a:prstGeom>
          <a:noFill/>
          <a:ln>
            <a:noFill/>
          </a:ln>
        </p:spPr>
      </p:pic>
      <p:pic>
        <p:nvPicPr>
          <p:cNvPr id="751" name="Google Shape;751;p45"/>
          <p:cNvPicPr preferRelativeResize="0"/>
          <p:nvPr/>
        </p:nvPicPr>
        <p:blipFill rotWithShape="1">
          <a:blip r:embed="rId5">
            <a:alphaModFix/>
          </a:blip>
          <a:srcRect/>
          <a:stretch/>
        </p:blipFill>
        <p:spPr>
          <a:xfrm>
            <a:off x="6691320" y="3141720"/>
            <a:ext cx="4287600" cy="3428640"/>
          </a:xfrm>
          <a:prstGeom prst="rect">
            <a:avLst/>
          </a:prstGeom>
          <a:noFill/>
          <a:ln>
            <a:noFill/>
          </a:ln>
        </p:spPr>
      </p:pic>
      <p:sp>
        <p:nvSpPr>
          <p:cNvPr id="752" name="Google Shape;752;p45"/>
          <p:cNvSpPr/>
          <p:nvPr/>
        </p:nvSpPr>
        <p:spPr>
          <a:xfrm>
            <a:off x="6786720" y="2274572"/>
            <a:ext cx="2585520" cy="4575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0" strike="noStrike" dirty="0" err="1">
                <a:solidFill>
                  <a:srgbClr val="000000"/>
                </a:solidFill>
                <a:latin typeface="Arial"/>
                <a:ea typeface="Arial"/>
                <a:cs typeface="Arial"/>
                <a:sym typeface="Arial"/>
              </a:rPr>
              <a:t>rybitwa</a:t>
            </a:r>
            <a:r>
              <a:rPr lang="en-US" sz="2400" b="0" strike="noStrike" dirty="0">
                <a:solidFill>
                  <a:srgbClr val="000000"/>
                </a:solidFill>
                <a:latin typeface="Arial"/>
                <a:ea typeface="Arial"/>
                <a:cs typeface="Arial"/>
                <a:sym typeface="Arial"/>
              </a:rPr>
              <a:t> </a:t>
            </a:r>
            <a:r>
              <a:rPr lang="en-US" sz="2400" b="0" strike="noStrike" dirty="0" err="1">
                <a:solidFill>
                  <a:srgbClr val="000000"/>
                </a:solidFill>
                <a:latin typeface="Arial"/>
                <a:ea typeface="Arial"/>
                <a:cs typeface="Arial"/>
                <a:sym typeface="Arial"/>
              </a:rPr>
              <a:t>popielata</a:t>
            </a:r>
            <a:endParaRPr sz="2400" b="0" strike="noStrike" dirty="0">
              <a:latin typeface="Arial"/>
              <a:ea typeface="Arial"/>
              <a:cs typeface="Arial"/>
              <a:sym typeface="Arial"/>
            </a:endParaRPr>
          </a:p>
        </p:txBody>
      </p:sp>
      <p:sp>
        <p:nvSpPr>
          <p:cNvPr id="753" name="Google Shape;753;p45"/>
          <p:cNvSpPr/>
          <p:nvPr/>
        </p:nvSpPr>
        <p:spPr>
          <a:xfrm>
            <a:off x="1757091" y="6309720"/>
            <a:ext cx="3987360" cy="822600"/>
          </a:xfrm>
          <a:prstGeom prst="rect">
            <a:avLst/>
          </a:prstGeom>
          <a:noFill/>
          <a:ln>
            <a:noFill/>
          </a:ln>
        </p:spPr>
        <p:txBody>
          <a:bodyPr spcFirstLastPara="1" wrap="square" lIns="91425" tIns="45700" rIns="91425" bIns="45700" anchor="t" anchorCtr="0">
            <a:noAutofit/>
          </a:bodyPr>
          <a:lstStyle/>
          <a:p>
            <a:pPr lvl="0"/>
            <a:r>
              <a:rPr lang="en-US" sz="1100" dirty="0">
                <a:solidFill>
                  <a:schemeClr val="bg1"/>
                </a:solidFill>
                <a:latin typeface="Georgia"/>
                <a:ea typeface="Georgia"/>
                <a:cs typeface="Georgia"/>
                <a:sym typeface="Georgia"/>
              </a:rPr>
              <a:t>© Greenland Institute of Natural Resources</a:t>
            </a:r>
            <a:endParaRPr sz="1100" b="0" strike="noStrike" dirty="0">
              <a:solidFill>
                <a:schemeClr val="bg1"/>
              </a:solidFill>
              <a:sym typeface="Arial"/>
            </a:endParaRPr>
          </a:p>
        </p:txBody>
      </p:sp>
      <p:sp>
        <p:nvSpPr>
          <p:cNvPr id="754" name="Google Shape;754;p45"/>
          <p:cNvSpPr/>
          <p:nvPr/>
        </p:nvSpPr>
        <p:spPr>
          <a:xfrm>
            <a:off x="1590037" y="1006920"/>
            <a:ext cx="4566960" cy="4575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0" strike="noStrike" dirty="0" err="1">
                <a:solidFill>
                  <a:srgbClr val="000000"/>
                </a:solidFill>
                <a:latin typeface="Arial"/>
                <a:ea typeface="Arial"/>
                <a:cs typeface="Arial"/>
                <a:sym typeface="Arial"/>
              </a:rPr>
              <a:t>Roczna</a:t>
            </a:r>
            <a:r>
              <a:rPr lang="en-US" sz="2400" b="0" strike="noStrike" dirty="0">
                <a:solidFill>
                  <a:srgbClr val="000000"/>
                </a:solidFill>
                <a:latin typeface="Arial"/>
                <a:ea typeface="Arial"/>
                <a:cs typeface="Arial"/>
                <a:sym typeface="Arial"/>
              </a:rPr>
              <a:t> </a:t>
            </a:r>
            <a:r>
              <a:rPr lang="en-US" sz="2400" b="0" strike="noStrike" dirty="0" err="1">
                <a:solidFill>
                  <a:srgbClr val="000000"/>
                </a:solidFill>
                <a:latin typeface="Arial"/>
                <a:ea typeface="Arial"/>
                <a:cs typeface="Arial"/>
                <a:sym typeface="Arial"/>
              </a:rPr>
              <a:t>wędrówka</a:t>
            </a:r>
            <a:r>
              <a:rPr lang="en-US" sz="2400" b="0" strike="noStrike" dirty="0">
                <a:solidFill>
                  <a:srgbClr val="000000"/>
                </a:solidFill>
                <a:latin typeface="Arial"/>
                <a:ea typeface="Arial"/>
                <a:cs typeface="Arial"/>
                <a:sym typeface="Arial"/>
              </a:rPr>
              <a:t> to 71.000 km</a:t>
            </a:r>
            <a:endParaRPr sz="2400" b="0" strike="noStrike" dirty="0">
              <a:latin typeface="Arial"/>
              <a:ea typeface="Arial"/>
              <a:cs typeface="Arial"/>
              <a:sym typeface="Arial"/>
            </a:endParaRPr>
          </a:p>
        </p:txBody>
      </p:sp>
      <p:sp>
        <p:nvSpPr>
          <p:cNvPr id="2" name="Prostokąt 1"/>
          <p:cNvSpPr/>
          <p:nvPr/>
        </p:nvSpPr>
        <p:spPr>
          <a:xfrm>
            <a:off x="8083433" y="6308750"/>
            <a:ext cx="2949846" cy="261610"/>
          </a:xfrm>
          <a:prstGeom prst="rect">
            <a:avLst/>
          </a:prstGeom>
        </p:spPr>
        <p:txBody>
          <a:bodyPr wrap="none">
            <a:spAutoFit/>
          </a:bodyPr>
          <a:lstStyle/>
          <a:p>
            <a:pPr lvl="0"/>
            <a:r>
              <a:rPr lang="en-US" sz="1100" dirty="0">
                <a:solidFill>
                  <a:srgbClr val="FFFFFF"/>
                </a:solidFill>
                <a:latin typeface="Georgia"/>
                <a:ea typeface="Georgia"/>
                <a:cs typeface="Georgia"/>
                <a:sym typeface="Georgia"/>
              </a:rPr>
              <a:t> </a:t>
            </a:r>
            <a:r>
              <a:rPr lang="en-US" sz="1100" dirty="0" smtClean="0">
                <a:solidFill>
                  <a:srgbClr val="FFFFFF"/>
                </a:solidFill>
                <a:latin typeface="Georgia"/>
                <a:ea typeface="Georgia"/>
                <a:cs typeface="Georgia"/>
                <a:sym typeface="Georgia"/>
              </a:rPr>
              <a:t>©</a:t>
            </a:r>
            <a:r>
              <a:rPr lang="pl-PL" sz="1100" dirty="0" smtClean="0">
                <a:solidFill>
                  <a:srgbClr val="FFFFFF"/>
                </a:solidFill>
                <a:latin typeface="Georgia"/>
                <a:ea typeface="Georgia"/>
                <a:cs typeface="Georgia"/>
                <a:sym typeface="Georgia"/>
              </a:rPr>
              <a:t> </a:t>
            </a:r>
            <a:r>
              <a:rPr lang="en-US" sz="1100" dirty="0" smtClean="0">
                <a:solidFill>
                  <a:srgbClr val="FFFFFF"/>
                </a:solidFill>
                <a:latin typeface="Georgia"/>
                <a:ea typeface="Georgia"/>
                <a:cs typeface="Georgia"/>
                <a:sym typeface="Georgia"/>
              </a:rPr>
              <a:t>Greenland </a:t>
            </a:r>
            <a:r>
              <a:rPr lang="en-US" sz="1100" dirty="0">
                <a:solidFill>
                  <a:srgbClr val="FFFFFF"/>
                </a:solidFill>
                <a:latin typeface="Georgia"/>
                <a:ea typeface="Georgia"/>
                <a:cs typeface="Georgia"/>
                <a:sym typeface="Georgia"/>
              </a:rPr>
              <a:t>Institute of Natural Resources</a:t>
            </a:r>
            <a:endParaRPr lang="en-US" sz="1100" dirty="0">
              <a:solidFill>
                <a:srgbClr val="FFFFFF"/>
              </a:solidFill>
            </a:endParaRPr>
          </a:p>
        </p:txBody>
      </p:sp>
      <p:sp>
        <p:nvSpPr>
          <p:cNvPr id="3" name="Prostokąt 2"/>
          <p:cNvSpPr/>
          <p:nvPr/>
        </p:nvSpPr>
        <p:spPr>
          <a:xfrm>
            <a:off x="9555132" y="2485911"/>
            <a:ext cx="1298753" cy="246221"/>
          </a:xfrm>
          <a:prstGeom prst="rect">
            <a:avLst/>
          </a:prstGeom>
        </p:spPr>
        <p:txBody>
          <a:bodyPr wrap="none">
            <a:spAutoFit/>
          </a:bodyPr>
          <a:lstStyle/>
          <a:p>
            <a:r>
              <a:rPr lang="pl-PL" sz="1000" dirty="0" smtClean="0"/>
              <a:t>© </a:t>
            </a:r>
            <a:r>
              <a:rPr lang="pl-PL" sz="1000" dirty="0" err="1" smtClean="0"/>
              <a:t>Carsten</a:t>
            </a:r>
            <a:r>
              <a:rPr lang="pl-PL" sz="1000" dirty="0" smtClean="0"/>
              <a:t> </a:t>
            </a:r>
            <a:r>
              <a:rPr lang="pl-PL" sz="1000" dirty="0" err="1"/>
              <a:t>Egevang</a:t>
            </a:r>
            <a:endParaRPr lang="pl-PL" sz="1000" dirty="0"/>
          </a:p>
        </p:txBody>
      </p:sp>
    </p:spTree>
    <p:extLst>
      <p:ext uri="{BB962C8B-B14F-4D97-AF65-F5344CB8AC3E}">
        <p14:creationId xmlns:p14="http://schemas.microsoft.com/office/powerpoint/2010/main" val="12430505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758"/>
        <p:cNvGrpSpPr/>
        <p:nvPr/>
      </p:nvGrpSpPr>
      <p:grpSpPr>
        <a:xfrm>
          <a:off x="0" y="0"/>
          <a:ext cx="0" cy="0"/>
          <a:chOff x="0" y="0"/>
          <a:chExt cx="0" cy="0"/>
        </a:xfrm>
      </p:grpSpPr>
      <p:pic>
        <p:nvPicPr>
          <p:cNvPr id="759" name="Google Shape;759;p46"/>
          <p:cNvPicPr preferRelativeResize="0"/>
          <p:nvPr/>
        </p:nvPicPr>
        <p:blipFill rotWithShape="1">
          <a:blip r:embed="rId3">
            <a:alphaModFix/>
          </a:blip>
          <a:srcRect/>
          <a:stretch/>
        </p:blipFill>
        <p:spPr>
          <a:xfrm>
            <a:off x="1523880" y="19080"/>
            <a:ext cx="5568480" cy="3876480"/>
          </a:xfrm>
          <a:prstGeom prst="rect">
            <a:avLst/>
          </a:prstGeom>
          <a:noFill/>
          <a:ln>
            <a:noFill/>
          </a:ln>
        </p:spPr>
      </p:pic>
      <p:pic>
        <p:nvPicPr>
          <p:cNvPr id="760" name="Google Shape;760;p46"/>
          <p:cNvPicPr preferRelativeResize="0"/>
          <p:nvPr/>
        </p:nvPicPr>
        <p:blipFill rotWithShape="1">
          <a:blip r:embed="rId4">
            <a:alphaModFix/>
          </a:blip>
          <a:srcRect/>
          <a:stretch/>
        </p:blipFill>
        <p:spPr>
          <a:xfrm>
            <a:off x="6672240" y="1282680"/>
            <a:ext cx="3863520" cy="5574960"/>
          </a:xfrm>
          <a:prstGeom prst="rect">
            <a:avLst/>
          </a:prstGeom>
          <a:noFill/>
          <a:ln>
            <a:noFill/>
          </a:ln>
        </p:spPr>
      </p:pic>
      <p:sp>
        <p:nvSpPr>
          <p:cNvPr id="761" name="Google Shape;761;p46"/>
          <p:cNvSpPr/>
          <p:nvPr/>
        </p:nvSpPr>
        <p:spPr>
          <a:xfrm>
            <a:off x="7327800" y="133200"/>
            <a:ext cx="2404800" cy="5785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b="1" strike="noStrike">
                <a:solidFill>
                  <a:srgbClr val="000000"/>
                </a:solidFill>
                <a:latin typeface="Arial Black"/>
                <a:ea typeface="Arial Black"/>
                <a:cs typeface="Arial Black"/>
                <a:sym typeface="Arial Black"/>
              </a:rPr>
              <a:t>Szlamnik</a:t>
            </a:r>
            <a:endParaRPr sz="1600" b="0" strike="noStrike">
              <a:latin typeface="Arial"/>
              <a:ea typeface="Arial"/>
              <a:cs typeface="Arial"/>
              <a:sym typeface="Arial"/>
            </a:endParaRPr>
          </a:p>
          <a:p>
            <a:pPr marL="0" marR="0" lvl="0" indent="0" algn="l" rtl="0">
              <a:lnSpc>
                <a:spcPct val="100000"/>
              </a:lnSpc>
              <a:spcBef>
                <a:spcPts val="0"/>
              </a:spcBef>
              <a:spcAft>
                <a:spcPts val="0"/>
              </a:spcAft>
              <a:buNone/>
            </a:pPr>
            <a:r>
              <a:rPr lang="en-US" sz="1600" b="0" i="1" strike="noStrike">
                <a:solidFill>
                  <a:srgbClr val="000000"/>
                </a:solidFill>
                <a:latin typeface="Arial"/>
                <a:ea typeface="Arial"/>
                <a:cs typeface="Arial"/>
                <a:sym typeface="Arial"/>
              </a:rPr>
              <a:t>Limosa lapponica baueri</a:t>
            </a:r>
            <a:endParaRPr sz="1600" b="0" strike="noStrike">
              <a:latin typeface="Arial"/>
              <a:ea typeface="Arial"/>
              <a:cs typeface="Arial"/>
              <a:sym typeface="Arial"/>
            </a:endParaRPr>
          </a:p>
        </p:txBody>
      </p:sp>
      <p:pic>
        <p:nvPicPr>
          <p:cNvPr id="762" name="Google Shape;762;p46"/>
          <p:cNvPicPr preferRelativeResize="0"/>
          <p:nvPr/>
        </p:nvPicPr>
        <p:blipFill rotWithShape="1">
          <a:blip r:embed="rId5">
            <a:alphaModFix/>
          </a:blip>
          <a:srcRect/>
          <a:stretch/>
        </p:blipFill>
        <p:spPr>
          <a:xfrm>
            <a:off x="1552680" y="3895560"/>
            <a:ext cx="4622400" cy="2962080"/>
          </a:xfrm>
          <a:prstGeom prst="rect">
            <a:avLst/>
          </a:prstGeom>
          <a:noFill/>
          <a:ln>
            <a:noFill/>
          </a:ln>
        </p:spPr>
      </p:pic>
    </p:spTree>
    <p:extLst>
      <p:ext uri="{BB962C8B-B14F-4D97-AF65-F5344CB8AC3E}">
        <p14:creationId xmlns:p14="http://schemas.microsoft.com/office/powerpoint/2010/main" val="10537559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8900" y="1423851"/>
            <a:ext cx="5568266" cy="4885508"/>
          </a:xfrm>
          <a:prstGeom prst="rect">
            <a:avLst/>
          </a:prstGeom>
          <a:solidFill>
            <a:schemeClr val="bg1">
              <a:lumMod val="85000"/>
            </a:schemeClr>
          </a:solidFill>
        </p:spPr>
      </p:pic>
      <p:sp>
        <p:nvSpPr>
          <p:cNvPr id="3" name="pole tekstowe 2"/>
          <p:cNvSpPr txBox="1"/>
          <p:nvPr/>
        </p:nvSpPr>
        <p:spPr>
          <a:xfrm>
            <a:off x="5719073" y="460749"/>
            <a:ext cx="6447919" cy="461665"/>
          </a:xfrm>
          <a:prstGeom prst="rect">
            <a:avLst/>
          </a:prstGeom>
          <a:noFill/>
        </p:spPr>
        <p:txBody>
          <a:bodyPr wrap="none" rtlCol="0">
            <a:spAutoFit/>
          </a:bodyPr>
          <a:lstStyle/>
          <a:p>
            <a:r>
              <a:rPr lang="pl-PL" sz="2400" b="1" dirty="0" err="1" smtClean="0"/>
              <a:t>Szlamnik</a:t>
            </a:r>
            <a:r>
              <a:rPr lang="pl-PL" sz="2400" b="1" dirty="0" smtClean="0"/>
              <a:t> - przystosowania do długotrwałego lotu</a:t>
            </a:r>
            <a:endParaRPr lang="pl-PL" sz="2400" b="1" dirty="0"/>
          </a:p>
        </p:txBody>
      </p:sp>
      <p:sp>
        <p:nvSpPr>
          <p:cNvPr id="4" name="pole tekstowe 3"/>
          <p:cNvSpPr txBox="1"/>
          <p:nvPr/>
        </p:nvSpPr>
        <p:spPr>
          <a:xfrm>
            <a:off x="10084525" y="2913017"/>
            <a:ext cx="1639744" cy="646331"/>
          </a:xfrm>
          <a:prstGeom prst="rect">
            <a:avLst/>
          </a:prstGeom>
          <a:solidFill>
            <a:schemeClr val="bg1">
              <a:lumMod val="85000"/>
            </a:schemeClr>
          </a:solidFill>
        </p:spPr>
        <p:txBody>
          <a:bodyPr wrap="none" rtlCol="0">
            <a:spAutoFit/>
          </a:bodyPr>
          <a:lstStyle/>
          <a:p>
            <a:r>
              <a:rPr lang="pl-PL" b="1" dirty="0" smtClean="0"/>
              <a:t>Odpowiedni </a:t>
            </a:r>
          </a:p>
          <a:p>
            <a:r>
              <a:rPr lang="pl-PL" b="1" dirty="0" smtClean="0"/>
              <a:t>kształt skrzydeł</a:t>
            </a:r>
            <a:endParaRPr lang="pl-PL" b="1" dirty="0"/>
          </a:p>
        </p:txBody>
      </p:sp>
      <p:sp>
        <p:nvSpPr>
          <p:cNvPr id="5" name="pole tekstowe 4"/>
          <p:cNvSpPr txBox="1"/>
          <p:nvPr/>
        </p:nvSpPr>
        <p:spPr>
          <a:xfrm>
            <a:off x="10306594" y="3724345"/>
            <a:ext cx="935897" cy="646331"/>
          </a:xfrm>
          <a:prstGeom prst="rect">
            <a:avLst/>
          </a:prstGeom>
          <a:solidFill>
            <a:schemeClr val="bg1">
              <a:lumMod val="85000"/>
            </a:schemeClr>
          </a:solidFill>
        </p:spPr>
        <p:txBody>
          <a:bodyPr wrap="none" rtlCol="0">
            <a:spAutoFit/>
          </a:bodyPr>
          <a:lstStyle/>
          <a:p>
            <a:r>
              <a:rPr lang="pl-PL" b="1" dirty="0" smtClean="0"/>
              <a:t>Zapasy </a:t>
            </a:r>
          </a:p>
          <a:p>
            <a:r>
              <a:rPr lang="pl-PL" b="1" dirty="0" smtClean="0"/>
              <a:t>tłuszczu</a:t>
            </a:r>
            <a:endParaRPr lang="pl-PL" b="1" dirty="0"/>
          </a:p>
        </p:txBody>
      </p:sp>
      <p:sp>
        <p:nvSpPr>
          <p:cNvPr id="6" name="pole tekstowe 5"/>
          <p:cNvSpPr txBox="1"/>
          <p:nvPr/>
        </p:nvSpPr>
        <p:spPr>
          <a:xfrm flipH="1">
            <a:off x="9310551" y="5649965"/>
            <a:ext cx="2289266" cy="369332"/>
          </a:xfrm>
          <a:prstGeom prst="rect">
            <a:avLst/>
          </a:prstGeom>
          <a:solidFill>
            <a:schemeClr val="bg1">
              <a:lumMod val="85000"/>
            </a:schemeClr>
          </a:solidFill>
        </p:spPr>
        <p:txBody>
          <a:bodyPr wrap="square" rtlCol="0">
            <a:spAutoFit/>
          </a:bodyPr>
          <a:lstStyle/>
          <a:p>
            <a:r>
              <a:rPr lang="pl-PL" b="1" dirty="0" smtClean="0"/>
              <a:t>Leci i nie żeruje</a:t>
            </a:r>
            <a:endParaRPr lang="pl-PL" b="1" dirty="0"/>
          </a:p>
        </p:txBody>
      </p:sp>
      <p:sp>
        <p:nvSpPr>
          <p:cNvPr id="7" name="pole tekstowe 6"/>
          <p:cNvSpPr txBox="1"/>
          <p:nvPr/>
        </p:nvSpPr>
        <p:spPr>
          <a:xfrm>
            <a:off x="6673330" y="5649965"/>
            <a:ext cx="2416628" cy="646331"/>
          </a:xfrm>
          <a:prstGeom prst="rect">
            <a:avLst/>
          </a:prstGeom>
          <a:solidFill>
            <a:schemeClr val="bg1">
              <a:lumMod val="85000"/>
            </a:schemeClr>
          </a:solidFill>
        </p:spPr>
        <p:txBody>
          <a:bodyPr wrap="square" rtlCol="0">
            <a:spAutoFit/>
          </a:bodyPr>
          <a:lstStyle/>
          <a:p>
            <a:r>
              <a:rPr lang="pl-PL" b="1" dirty="0" smtClean="0"/>
              <a:t>Zwiększona masa mięśnia piersiowego</a:t>
            </a:r>
            <a:endParaRPr lang="pl-PL" b="1" dirty="0"/>
          </a:p>
        </p:txBody>
      </p:sp>
      <p:sp>
        <p:nvSpPr>
          <p:cNvPr id="8" name="pole tekstowe 7"/>
          <p:cNvSpPr txBox="1"/>
          <p:nvPr/>
        </p:nvSpPr>
        <p:spPr>
          <a:xfrm>
            <a:off x="135410" y="718457"/>
            <a:ext cx="5747657" cy="923330"/>
          </a:xfrm>
          <a:prstGeom prst="rect">
            <a:avLst/>
          </a:prstGeom>
          <a:noFill/>
        </p:spPr>
        <p:txBody>
          <a:bodyPr wrap="square" rtlCol="0">
            <a:spAutoFit/>
          </a:bodyPr>
          <a:lstStyle/>
          <a:p>
            <a:pPr marL="285750" indent="-285750">
              <a:buFont typeface="Arial" panose="020B0604020202020204" pitchFamily="34" charset="0"/>
              <a:buChar char="•"/>
            </a:pPr>
            <a:r>
              <a:rPr lang="pl-PL" dirty="0" err="1" smtClean="0"/>
              <a:t>Szlamniki</a:t>
            </a:r>
            <a:r>
              <a:rPr lang="pl-PL" dirty="0" smtClean="0"/>
              <a:t> w czasie migracji z Alaski do Nowej Zelandii pokonują w czasie jednego, nieprzerwanego ośmiodniowego lotu, ponad 11 000 km</a:t>
            </a:r>
            <a:endParaRPr lang="pl-PL" dirty="0"/>
          </a:p>
        </p:txBody>
      </p:sp>
      <p:sp>
        <p:nvSpPr>
          <p:cNvPr id="9" name="pole tekstowe 8"/>
          <p:cNvSpPr txBox="1"/>
          <p:nvPr/>
        </p:nvSpPr>
        <p:spPr>
          <a:xfrm>
            <a:off x="142307" y="1787908"/>
            <a:ext cx="5922006" cy="646331"/>
          </a:xfrm>
          <a:prstGeom prst="rect">
            <a:avLst/>
          </a:prstGeom>
          <a:noFill/>
        </p:spPr>
        <p:txBody>
          <a:bodyPr wrap="none" rtlCol="0">
            <a:spAutoFit/>
          </a:bodyPr>
          <a:lstStyle/>
          <a:p>
            <a:pPr marL="285750" indent="-285750">
              <a:buFont typeface="Arial" panose="020B0604020202020204" pitchFamily="34" charset="0"/>
              <a:buChar char="•"/>
            </a:pPr>
            <a:r>
              <a:rPr lang="pl-PL" dirty="0" smtClean="0"/>
              <a:t>Przed rozpoczęciem migracji ptaki gromadzą duże zapasy,</a:t>
            </a:r>
          </a:p>
          <a:p>
            <a:r>
              <a:rPr lang="pl-PL" dirty="0" smtClean="0"/>
              <a:t>     które pełnią funkcję „paliwa lotniczego”</a:t>
            </a:r>
          </a:p>
        </p:txBody>
      </p:sp>
      <p:sp>
        <p:nvSpPr>
          <p:cNvPr id="10" name="pole tekstowe 9"/>
          <p:cNvSpPr txBox="1"/>
          <p:nvPr/>
        </p:nvSpPr>
        <p:spPr>
          <a:xfrm>
            <a:off x="135410" y="2580360"/>
            <a:ext cx="6095323" cy="646331"/>
          </a:xfrm>
          <a:prstGeom prst="rect">
            <a:avLst/>
          </a:prstGeom>
          <a:noFill/>
        </p:spPr>
        <p:txBody>
          <a:bodyPr wrap="none" rtlCol="0">
            <a:spAutoFit/>
          </a:bodyPr>
          <a:lstStyle/>
          <a:p>
            <a:pPr marL="285750" indent="-285750">
              <a:buFont typeface="Arial" panose="020B0604020202020204" pitchFamily="34" charset="0"/>
              <a:buChar char="•"/>
            </a:pPr>
            <a:r>
              <a:rPr lang="pl-PL" dirty="0">
                <a:latin typeface="Calibri" panose="020F0502020204030204" pitchFamily="34" charset="0"/>
                <a:ea typeface="Calibri" panose="020F0502020204030204" pitchFamily="34" charset="0"/>
                <a:cs typeface="Times New Roman" panose="02020603050405020304" pitchFamily="18" charset="0"/>
              </a:rPr>
              <a:t>Przed rozpoczęciem wędrówki znacznemu </a:t>
            </a:r>
            <a:r>
              <a:rPr lang="pl-PL" dirty="0" smtClean="0">
                <a:latin typeface="Calibri" panose="020F0502020204030204" pitchFamily="34" charset="0"/>
                <a:ea typeface="Calibri" panose="020F0502020204030204" pitchFamily="34" charset="0"/>
                <a:cs typeface="Times New Roman" panose="02020603050405020304" pitchFamily="18" charset="0"/>
              </a:rPr>
              <a:t>zmniejszeniu</a:t>
            </a:r>
          </a:p>
          <a:p>
            <a:r>
              <a:rPr lang="pl-PL" dirty="0" smtClean="0">
                <a:latin typeface="Calibri" panose="020F0502020204030204" pitchFamily="34" charset="0"/>
                <a:ea typeface="Calibri" panose="020F0502020204030204" pitchFamily="34" charset="0"/>
                <a:cs typeface="Times New Roman" panose="02020603050405020304" pitchFamily="18" charset="0"/>
              </a:rPr>
              <a:t>      ulega żołądek </a:t>
            </a:r>
            <a:r>
              <a:rPr lang="pl-PL" dirty="0">
                <a:latin typeface="Calibri" panose="020F0502020204030204" pitchFamily="34" charset="0"/>
                <a:ea typeface="Calibri" panose="020F0502020204030204" pitchFamily="34" charset="0"/>
                <a:cs typeface="Times New Roman" panose="02020603050405020304" pitchFamily="18" charset="0"/>
              </a:rPr>
              <a:t>i jelita, zwiększa się masa serca nawet o 33%</a:t>
            </a:r>
            <a:endParaRPr lang="pl-PL" dirty="0"/>
          </a:p>
        </p:txBody>
      </p:sp>
      <p:sp>
        <p:nvSpPr>
          <p:cNvPr id="14" name="Prostokąt 13"/>
          <p:cNvSpPr/>
          <p:nvPr/>
        </p:nvSpPr>
        <p:spPr>
          <a:xfrm>
            <a:off x="135410" y="3447346"/>
            <a:ext cx="6096001" cy="923330"/>
          </a:xfrm>
          <a:prstGeom prst="rect">
            <a:avLst/>
          </a:prstGeom>
        </p:spPr>
        <p:txBody>
          <a:bodyPr>
            <a:spAutoFit/>
          </a:bodyPr>
          <a:lstStyle/>
          <a:p>
            <a:pPr marL="285750" indent="-285750">
              <a:buFont typeface="Arial" panose="020B0604020202020204" pitchFamily="34" charset="0"/>
              <a:buChar char="•"/>
            </a:pPr>
            <a:r>
              <a:rPr lang="pl-PL" dirty="0" smtClean="0"/>
              <a:t>W czasie lotu </a:t>
            </a:r>
            <a:r>
              <a:rPr lang="pl-PL" dirty="0" err="1" smtClean="0"/>
              <a:t>szlamnik</a:t>
            </a:r>
            <a:r>
              <a:rPr lang="pl-PL" dirty="0" smtClean="0"/>
              <a:t> nie pije wody, jego organizm</a:t>
            </a:r>
          </a:p>
          <a:p>
            <a:r>
              <a:rPr lang="pl-PL" dirty="0" smtClean="0"/>
              <a:t>      wykorzystuje wodę wytworzoną w procesie rozkładu</a:t>
            </a:r>
          </a:p>
          <a:p>
            <a:r>
              <a:rPr lang="pl-PL" dirty="0" smtClean="0"/>
              <a:t>     tłuszczów i białek</a:t>
            </a:r>
            <a:endParaRPr lang="pl-PL" dirty="0"/>
          </a:p>
        </p:txBody>
      </p:sp>
      <p:sp>
        <p:nvSpPr>
          <p:cNvPr id="15" name="pole tekstowe 14"/>
          <p:cNvSpPr txBox="1"/>
          <p:nvPr/>
        </p:nvSpPr>
        <p:spPr>
          <a:xfrm>
            <a:off x="135410" y="4457734"/>
            <a:ext cx="5577681" cy="646331"/>
          </a:xfrm>
          <a:prstGeom prst="rect">
            <a:avLst/>
          </a:prstGeom>
          <a:noFill/>
        </p:spPr>
        <p:txBody>
          <a:bodyPr wrap="none" rtlCol="0">
            <a:spAutoFit/>
          </a:bodyPr>
          <a:lstStyle/>
          <a:p>
            <a:pPr marL="285750" indent="-285750">
              <a:buFont typeface="Arial" panose="020B0604020202020204" pitchFamily="34" charset="0"/>
              <a:buChar char="•"/>
            </a:pPr>
            <a:r>
              <a:rPr lang="pl-PL" dirty="0" smtClean="0"/>
              <a:t>Ptaki obniżają wydatki energetyczne, latając w stadach</a:t>
            </a:r>
          </a:p>
          <a:p>
            <a:r>
              <a:rPr lang="pl-PL" dirty="0"/>
              <a:t> </a:t>
            </a:r>
            <a:r>
              <a:rPr lang="pl-PL" dirty="0" smtClean="0"/>
              <a:t>    i zmieniając się na pozycji lidera</a:t>
            </a:r>
            <a:endParaRPr lang="pl-PL" dirty="0"/>
          </a:p>
        </p:txBody>
      </p:sp>
      <p:sp>
        <p:nvSpPr>
          <p:cNvPr id="17" name="pole tekstowe 16"/>
          <p:cNvSpPr txBox="1"/>
          <p:nvPr/>
        </p:nvSpPr>
        <p:spPr>
          <a:xfrm>
            <a:off x="135410" y="5104065"/>
            <a:ext cx="5661358" cy="646331"/>
          </a:xfrm>
          <a:prstGeom prst="rect">
            <a:avLst/>
          </a:prstGeom>
          <a:noFill/>
        </p:spPr>
        <p:txBody>
          <a:bodyPr wrap="none" rtlCol="0">
            <a:spAutoFit/>
          </a:bodyPr>
          <a:lstStyle/>
          <a:p>
            <a:pPr marL="285750" indent="-285750">
              <a:buFont typeface="Arial" panose="020B0604020202020204" pitchFamily="34" charset="0"/>
              <a:buChar char="•"/>
            </a:pPr>
            <a:r>
              <a:rPr lang="pl-PL" dirty="0" smtClean="0"/>
              <a:t>W trakcie lotu naprzemiennie śpi jedna półkula mózgu, </a:t>
            </a:r>
          </a:p>
          <a:p>
            <a:r>
              <a:rPr lang="pl-PL" dirty="0" smtClean="0"/>
              <a:t>      podczas gdy druga czuwa</a:t>
            </a:r>
            <a:endParaRPr lang="pl-PL" dirty="0"/>
          </a:p>
        </p:txBody>
      </p:sp>
      <p:sp>
        <p:nvSpPr>
          <p:cNvPr id="18" name="pole tekstowe 17"/>
          <p:cNvSpPr txBox="1"/>
          <p:nvPr/>
        </p:nvSpPr>
        <p:spPr>
          <a:xfrm>
            <a:off x="135410" y="5837454"/>
            <a:ext cx="5659819" cy="646331"/>
          </a:xfrm>
          <a:prstGeom prst="rect">
            <a:avLst/>
          </a:prstGeom>
          <a:noFill/>
        </p:spPr>
        <p:txBody>
          <a:bodyPr wrap="none" rtlCol="0">
            <a:spAutoFit/>
          </a:bodyPr>
          <a:lstStyle/>
          <a:p>
            <a:pPr marL="285750" indent="-285750">
              <a:buFont typeface="Arial" panose="020B0604020202020204" pitchFamily="34" charset="0"/>
              <a:buChar char="•"/>
            </a:pPr>
            <a:r>
              <a:rPr lang="pl-PL" dirty="0" smtClean="0"/>
              <a:t>Oko czuwającej półkuli jest otwarte, oko śpiącej półkuli </a:t>
            </a:r>
          </a:p>
          <a:p>
            <a:r>
              <a:rPr lang="pl-PL" dirty="0" smtClean="0"/>
              <a:t>     jest zamknięte</a:t>
            </a:r>
            <a:endParaRPr lang="pl-PL" dirty="0"/>
          </a:p>
        </p:txBody>
      </p:sp>
      <p:sp>
        <p:nvSpPr>
          <p:cNvPr id="20" name="Prostokąt 19"/>
          <p:cNvSpPr/>
          <p:nvPr/>
        </p:nvSpPr>
        <p:spPr>
          <a:xfrm>
            <a:off x="10046068" y="6395005"/>
            <a:ext cx="1643399" cy="369332"/>
          </a:xfrm>
          <a:prstGeom prst="rect">
            <a:avLst/>
          </a:prstGeom>
        </p:spPr>
        <p:txBody>
          <a:bodyPr wrap="none">
            <a:spAutoFit/>
          </a:bodyPr>
          <a:lstStyle/>
          <a:p>
            <a:r>
              <a:rPr lang="pl-PL" dirty="0" smtClean="0"/>
              <a:t>© </a:t>
            </a:r>
            <a:r>
              <a:rPr lang="pl-PL" dirty="0" err="1" smtClean="0"/>
              <a:t>Jillian</a:t>
            </a:r>
            <a:r>
              <a:rPr lang="pl-PL" dirty="0" smtClean="0"/>
              <a:t> </a:t>
            </a:r>
            <a:r>
              <a:rPr lang="pl-PL" dirty="0" err="1" smtClean="0"/>
              <a:t>Ditner</a:t>
            </a:r>
            <a:endParaRPr lang="pl-PL" dirty="0"/>
          </a:p>
        </p:txBody>
      </p:sp>
    </p:spTree>
    <p:extLst>
      <p:ext uri="{BB962C8B-B14F-4D97-AF65-F5344CB8AC3E}">
        <p14:creationId xmlns:p14="http://schemas.microsoft.com/office/powerpoint/2010/main" val="124397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4" grpId="0"/>
      <p:bldP spid="15" grpId="0"/>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ymbol zastępczy zawartości 2">
            <a:extLst>
              <a:ext uri="{FF2B5EF4-FFF2-40B4-BE49-F238E27FC236}">
                <a16:creationId xmlns:a16="http://schemas.microsoft.com/office/drawing/2014/main" id="{32748653-CF68-43E9-B829-4AECE14860EA}"/>
              </a:ext>
            </a:extLst>
          </p:cNvPr>
          <p:cNvSpPr txBox="1">
            <a:spLocks/>
          </p:cNvSpPr>
          <p:nvPr/>
        </p:nvSpPr>
        <p:spPr>
          <a:xfrm>
            <a:off x="685855" y="1276017"/>
            <a:ext cx="10387349" cy="347360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ctr" defTabSz="1105875">
              <a:lnSpc>
                <a:spcPct val="160000"/>
              </a:lnSpc>
              <a:spcBef>
                <a:spcPts val="1209"/>
              </a:spcBef>
              <a:buClr>
                <a:srgbClr val="000000"/>
              </a:buClr>
              <a:buNone/>
            </a:pPr>
            <a:r>
              <a:rPr lang="pl-PL" sz="2298" kern="0" dirty="0">
                <a:solidFill>
                  <a:srgbClr val="000000"/>
                </a:solidFill>
              </a:rPr>
              <a:t>Materiały zostały przygotowane w ramach realizacji projektu </a:t>
            </a:r>
            <a:br>
              <a:rPr lang="pl-PL" sz="2298" kern="0" dirty="0">
                <a:solidFill>
                  <a:srgbClr val="000000"/>
                </a:solidFill>
              </a:rPr>
            </a:br>
            <a:r>
              <a:rPr lang="pl-PL" sz="2298" kern="0" dirty="0">
                <a:solidFill>
                  <a:srgbClr val="000000"/>
                </a:solidFill>
              </a:rPr>
              <a:t>„Smyk II: </a:t>
            </a:r>
            <a:r>
              <a:rPr lang="pl-PL" sz="2298" kern="0" dirty="0" err="1">
                <a:solidFill>
                  <a:srgbClr val="000000"/>
                </a:solidFill>
              </a:rPr>
              <a:t>supermoce</a:t>
            </a:r>
            <a:r>
              <a:rPr lang="pl-PL" sz="2298" kern="0" dirty="0">
                <a:solidFill>
                  <a:srgbClr val="000000"/>
                </a:solidFill>
              </a:rPr>
              <a:t> mieszkańców Bałtyku – edukacja dzieci i młodzieży </a:t>
            </a:r>
            <a:br>
              <a:rPr lang="pl-PL" sz="2298" kern="0" dirty="0">
                <a:solidFill>
                  <a:srgbClr val="000000"/>
                </a:solidFill>
              </a:rPr>
            </a:br>
            <a:r>
              <a:rPr lang="pl-PL" sz="2298" kern="0" dirty="0">
                <a:solidFill>
                  <a:srgbClr val="000000"/>
                </a:solidFill>
              </a:rPr>
              <a:t>na drugim etapie kształcenia poświęcona bioróżnorodności Morza Bałtyckiego oraz zapobieganiu presji skierowanej na jego obszar przybrzeżny, w tym na gatunki i siedliska chronione” dofinansowanego ze środków </a:t>
            </a:r>
            <a:r>
              <a:rPr lang="pl-PL" sz="2298" b="1" kern="0" dirty="0">
                <a:solidFill>
                  <a:srgbClr val="000000"/>
                </a:solidFill>
              </a:rPr>
              <a:t>Wojewódzkiego Funduszu Ochrony Środowiska i Gospodarki Wodnej w Gdańsku.</a:t>
            </a:r>
          </a:p>
        </p:txBody>
      </p:sp>
      <p:pic>
        <p:nvPicPr>
          <p:cNvPr id="6" name="Picture 7">
            <a:extLst>
              <a:ext uri="{FF2B5EF4-FFF2-40B4-BE49-F238E27FC236}">
                <a16:creationId xmlns:a16="http://schemas.microsoft.com/office/drawing/2014/main" id="{2D6455A2-59F3-41B6-A68C-A682C0CE7F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491" y="263308"/>
            <a:ext cx="3005462" cy="1012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Obraz 7">
            <a:extLst>
              <a:ext uri="{FF2B5EF4-FFF2-40B4-BE49-F238E27FC236}">
                <a16:creationId xmlns:a16="http://schemas.microsoft.com/office/drawing/2014/main" id="{40BBAAE7-E3B4-4F58-9A86-7802F93152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5135" y="0"/>
            <a:ext cx="1745053" cy="1745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5" descr="Obraz zawierający tekst&#10;&#10;Opis wygenerowany automatycznie">
            <a:extLst>
              <a:ext uri="{FF2B5EF4-FFF2-40B4-BE49-F238E27FC236}">
                <a16:creationId xmlns:a16="http://schemas.microsoft.com/office/drawing/2014/main" id="{CFD7F364-30C3-475A-BF88-18E387BD5C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302" y="4705606"/>
            <a:ext cx="3681396" cy="204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35293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Google Shape;195;g88d92a19db_0_8"/>
          <p:cNvPicPr preferRelativeResize="0"/>
          <p:nvPr/>
        </p:nvPicPr>
        <p:blipFill>
          <a:blip r:embed="rId2">
            <a:alphaModFix/>
          </a:blip>
          <a:stretch>
            <a:fillRect/>
          </a:stretch>
        </p:blipFill>
        <p:spPr>
          <a:xfrm>
            <a:off x="286542" y="748118"/>
            <a:ext cx="5546525" cy="3562200"/>
          </a:xfrm>
          <a:prstGeom prst="rect">
            <a:avLst/>
          </a:prstGeom>
          <a:noFill/>
          <a:ln>
            <a:noFill/>
          </a:ln>
        </p:spPr>
      </p:pic>
      <p:sp>
        <p:nvSpPr>
          <p:cNvPr id="5" name="Google Shape;197;g88d92a19db_0_8"/>
          <p:cNvSpPr txBox="1"/>
          <p:nvPr/>
        </p:nvSpPr>
        <p:spPr>
          <a:xfrm>
            <a:off x="372554" y="3513042"/>
            <a:ext cx="5374500" cy="6270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en-US" sz="900" kern="0" dirty="0">
                <a:solidFill>
                  <a:srgbClr val="000000"/>
                </a:solidFill>
                <a:latin typeface="Arial"/>
                <a:cs typeface="Arial"/>
                <a:sym typeface="Arial"/>
              </a:rPr>
              <a:t>www.study.com</a:t>
            </a:r>
            <a:endParaRPr sz="900" kern="0" dirty="0">
              <a:solidFill>
                <a:srgbClr val="000000"/>
              </a:solidFill>
              <a:latin typeface="Arial"/>
              <a:cs typeface="Arial"/>
              <a:sym typeface="Arial"/>
            </a:endParaRPr>
          </a:p>
        </p:txBody>
      </p:sp>
      <p:sp>
        <p:nvSpPr>
          <p:cNvPr id="6" name="pole tekstowe 5"/>
          <p:cNvSpPr txBox="1"/>
          <p:nvPr/>
        </p:nvSpPr>
        <p:spPr>
          <a:xfrm>
            <a:off x="1913056" y="109770"/>
            <a:ext cx="3833998" cy="523220"/>
          </a:xfrm>
          <a:prstGeom prst="rect">
            <a:avLst/>
          </a:prstGeom>
          <a:noFill/>
        </p:spPr>
        <p:txBody>
          <a:bodyPr wrap="none" rtlCol="0">
            <a:spAutoFit/>
          </a:bodyPr>
          <a:lstStyle/>
          <a:p>
            <a:r>
              <a:rPr lang="pl-PL" sz="2800" b="1" dirty="0" err="1" smtClean="0"/>
              <a:t>Spneumatyzowane</a:t>
            </a:r>
            <a:r>
              <a:rPr lang="pl-PL" sz="2800" b="1" dirty="0" smtClean="0"/>
              <a:t> kości</a:t>
            </a:r>
            <a:endParaRPr lang="pl-PL" sz="2800" b="1" dirty="0"/>
          </a:p>
        </p:txBody>
      </p:sp>
      <p:pic>
        <p:nvPicPr>
          <p:cNvPr id="7" name="Obraz 6"/>
          <p:cNvPicPr>
            <a:picLocks noChangeAspect="1"/>
          </p:cNvPicPr>
          <p:nvPr/>
        </p:nvPicPr>
        <p:blipFill>
          <a:blip r:embed="rId3"/>
          <a:stretch>
            <a:fillRect/>
          </a:stretch>
        </p:blipFill>
        <p:spPr>
          <a:xfrm>
            <a:off x="2468543" y="3936752"/>
            <a:ext cx="4319674" cy="2429816"/>
          </a:xfrm>
          <a:prstGeom prst="rect">
            <a:avLst/>
          </a:prstGeom>
        </p:spPr>
      </p:pic>
      <p:pic>
        <p:nvPicPr>
          <p:cNvPr id="8" name="Obraz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0334" y="371380"/>
            <a:ext cx="5246052" cy="3565372"/>
          </a:xfrm>
          <a:prstGeom prst="rect">
            <a:avLst/>
          </a:prstGeom>
        </p:spPr>
      </p:pic>
    </p:spTree>
    <p:extLst>
      <p:ext uri="{BB962C8B-B14F-4D97-AF65-F5344CB8AC3E}">
        <p14:creationId xmlns:p14="http://schemas.microsoft.com/office/powerpoint/2010/main" val="36410519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1" name="Pióra ptak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12213"/>
            <a:ext cx="6283789" cy="5951497"/>
          </a:xfrm>
          <a:prstGeom prst="rect">
            <a:avLst/>
          </a:prstGeom>
        </p:spPr>
      </p:pic>
      <p:sp>
        <p:nvSpPr>
          <p:cNvPr id="12" name="pole tekstowe 11"/>
          <p:cNvSpPr txBox="1"/>
          <p:nvPr/>
        </p:nvSpPr>
        <p:spPr>
          <a:xfrm>
            <a:off x="2115683" y="0"/>
            <a:ext cx="2052421" cy="584775"/>
          </a:xfrm>
          <a:prstGeom prst="rect">
            <a:avLst/>
          </a:prstGeom>
          <a:noFill/>
        </p:spPr>
        <p:txBody>
          <a:bodyPr wrap="none" rtlCol="0">
            <a:spAutoFit/>
          </a:bodyPr>
          <a:lstStyle/>
          <a:p>
            <a:r>
              <a:rPr lang="pl-PL" sz="3200" dirty="0" smtClean="0"/>
              <a:t>Pióra ptaka</a:t>
            </a:r>
            <a:endParaRPr lang="pl-PL" sz="3200" dirty="0"/>
          </a:p>
        </p:txBody>
      </p:sp>
      <p:pic>
        <p:nvPicPr>
          <p:cNvPr id="13" name="Obraz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3789" y="-13645"/>
            <a:ext cx="5127103" cy="3460795"/>
          </a:xfrm>
          <a:prstGeom prst="rect">
            <a:avLst/>
          </a:prstGeom>
        </p:spPr>
      </p:pic>
      <p:sp>
        <p:nvSpPr>
          <p:cNvPr id="15" name="Prostokąt 14"/>
          <p:cNvSpPr/>
          <p:nvPr/>
        </p:nvSpPr>
        <p:spPr>
          <a:xfrm>
            <a:off x="6283789" y="3429223"/>
            <a:ext cx="2640466" cy="261610"/>
          </a:xfrm>
          <a:prstGeom prst="rect">
            <a:avLst/>
          </a:prstGeom>
        </p:spPr>
        <p:txBody>
          <a:bodyPr wrap="none">
            <a:spAutoFit/>
          </a:bodyPr>
          <a:lstStyle/>
          <a:p>
            <a:r>
              <a:rPr lang="pl-PL" sz="1100" dirty="0"/>
              <a:t>Źródło: Andrzej Bogusz, licencja: CC BY 3.0.</a:t>
            </a:r>
          </a:p>
        </p:txBody>
      </p:sp>
      <p:pic>
        <p:nvPicPr>
          <p:cNvPr id="16" name="Obraz 15"/>
          <p:cNvPicPr>
            <a:picLocks noChangeAspect="1"/>
          </p:cNvPicPr>
          <p:nvPr/>
        </p:nvPicPr>
        <p:blipFill rotWithShape="1">
          <a:blip r:embed="rId6">
            <a:extLst>
              <a:ext uri="{28A0092B-C50C-407E-A947-70E740481C1C}">
                <a14:useLocalDpi xmlns:a14="http://schemas.microsoft.com/office/drawing/2010/main" val="0"/>
              </a:ext>
            </a:extLst>
          </a:blip>
          <a:srcRect t="18698" b="5747"/>
          <a:stretch/>
        </p:blipFill>
        <p:spPr>
          <a:xfrm>
            <a:off x="6283789" y="3652371"/>
            <a:ext cx="5656992" cy="3205629"/>
          </a:xfrm>
          <a:prstGeom prst="rect">
            <a:avLst/>
          </a:prstGeom>
        </p:spPr>
      </p:pic>
      <p:sp>
        <p:nvSpPr>
          <p:cNvPr id="2" name="Prostokąt 1"/>
          <p:cNvSpPr/>
          <p:nvPr/>
        </p:nvSpPr>
        <p:spPr>
          <a:xfrm>
            <a:off x="3385824" y="6526189"/>
            <a:ext cx="1821332" cy="276999"/>
          </a:xfrm>
          <a:prstGeom prst="rect">
            <a:avLst/>
          </a:prstGeom>
        </p:spPr>
        <p:txBody>
          <a:bodyPr wrap="none">
            <a:spAutoFit/>
          </a:bodyPr>
          <a:lstStyle/>
          <a:p>
            <a:r>
              <a:rPr lang="pl-PL" sz="1200" dirty="0" smtClean="0"/>
              <a:t>https://johnmuirlaws.com</a:t>
            </a:r>
            <a:endParaRPr lang="pl-PL" dirty="0"/>
          </a:p>
        </p:txBody>
      </p:sp>
    </p:spTree>
    <p:extLst>
      <p:ext uri="{BB962C8B-B14F-4D97-AF65-F5344CB8AC3E}">
        <p14:creationId xmlns:p14="http://schemas.microsoft.com/office/powerpoint/2010/main" val="41779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pole tekstowe 3"/>
          <p:cNvSpPr txBox="1"/>
          <p:nvPr/>
        </p:nvSpPr>
        <p:spPr>
          <a:xfrm>
            <a:off x="352695" y="346841"/>
            <a:ext cx="4864730" cy="523220"/>
          </a:xfrm>
          <a:prstGeom prst="rect">
            <a:avLst/>
          </a:prstGeom>
          <a:noFill/>
        </p:spPr>
        <p:txBody>
          <a:bodyPr wrap="none" rtlCol="0">
            <a:spAutoFit/>
          </a:bodyPr>
          <a:lstStyle/>
          <a:p>
            <a:r>
              <a:rPr lang="pl-PL" sz="2800" b="1" dirty="0" smtClean="0"/>
              <a:t>Worki powietrzne i metabolizm</a:t>
            </a:r>
            <a:endParaRPr lang="pl-PL" sz="2800" b="1" dirty="0"/>
          </a:p>
        </p:txBody>
      </p:sp>
      <p:pic>
        <p:nvPicPr>
          <p:cNvPr id="5" name="Obraz 4"/>
          <p:cNvPicPr>
            <a:picLocks noChangeAspect="1"/>
          </p:cNvPicPr>
          <p:nvPr/>
        </p:nvPicPr>
        <p:blipFill>
          <a:blip r:embed="rId3"/>
          <a:stretch>
            <a:fillRect/>
          </a:stretch>
        </p:blipFill>
        <p:spPr>
          <a:xfrm>
            <a:off x="492505" y="870061"/>
            <a:ext cx="4309583" cy="2843876"/>
          </a:xfrm>
          <a:prstGeom prst="rect">
            <a:avLst/>
          </a:prstGeom>
        </p:spPr>
      </p:pic>
      <p:sp>
        <p:nvSpPr>
          <p:cNvPr id="6" name="Prostokąt 5"/>
          <p:cNvSpPr/>
          <p:nvPr/>
        </p:nvSpPr>
        <p:spPr>
          <a:xfrm>
            <a:off x="258102" y="3873407"/>
            <a:ext cx="2640466" cy="261610"/>
          </a:xfrm>
          <a:prstGeom prst="rect">
            <a:avLst/>
          </a:prstGeom>
        </p:spPr>
        <p:txBody>
          <a:bodyPr wrap="none">
            <a:spAutoFit/>
          </a:bodyPr>
          <a:lstStyle/>
          <a:p>
            <a:r>
              <a:rPr lang="pl-PL" sz="1100" dirty="0" smtClean="0"/>
              <a:t>Źródło: Andrzej Bogusz, licencja: CC BY 3.0.</a:t>
            </a:r>
            <a:endParaRPr lang="pl-PL" sz="1100" dirty="0"/>
          </a:p>
        </p:txBody>
      </p:sp>
      <p:pic>
        <p:nvPicPr>
          <p:cNvPr id="7" name="Obraz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1176" y="346841"/>
            <a:ext cx="5418576" cy="3552295"/>
          </a:xfrm>
          <a:prstGeom prst="rect">
            <a:avLst/>
          </a:prstGeom>
        </p:spPr>
      </p:pic>
      <p:sp>
        <p:nvSpPr>
          <p:cNvPr id="9" name="pole tekstowe 8"/>
          <p:cNvSpPr txBox="1"/>
          <p:nvPr/>
        </p:nvSpPr>
        <p:spPr>
          <a:xfrm>
            <a:off x="8757417" y="3591359"/>
            <a:ext cx="946093" cy="307777"/>
          </a:xfrm>
          <a:prstGeom prst="rect">
            <a:avLst/>
          </a:prstGeom>
          <a:solidFill>
            <a:schemeClr val="bg1"/>
          </a:solidFill>
        </p:spPr>
        <p:txBody>
          <a:bodyPr wrap="none" rtlCol="0">
            <a:spAutoFit/>
          </a:bodyPr>
          <a:lstStyle/>
          <a:p>
            <a:r>
              <a:rPr lang="pl-PL" sz="1400" dirty="0"/>
              <a:t>m</a:t>
            </a:r>
            <a:r>
              <a:rPr lang="pl-PL" sz="1400" dirty="0" smtClean="0"/>
              <a:t>asa ciała</a:t>
            </a:r>
            <a:endParaRPr lang="pl-PL" sz="1400" dirty="0"/>
          </a:p>
        </p:txBody>
      </p:sp>
      <p:sp>
        <p:nvSpPr>
          <p:cNvPr id="10" name="pole tekstowe 9"/>
          <p:cNvSpPr txBox="1"/>
          <p:nvPr/>
        </p:nvSpPr>
        <p:spPr>
          <a:xfrm rot="16200000">
            <a:off x="5134505" y="1867682"/>
            <a:ext cx="3139577" cy="307777"/>
          </a:xfrm>
          <a:prstGeom prst="rect">
            <a:avLst/>
          </a:prstGeom>
          <a:solidFill>
            <a:schemeClr val="bg1"/>
          </a:solidFill>
        </p:spPr>
        <p:txBody>
          <a:bodyPr wrap="none" rtlCol="0">
            <a:spAutoFit/>
          </a:bodyPr>
          <a:lstStyle/>
          <a:p>
            <a:r>
              <a:rPr lang="pl-PL" sz="1400" dirty="0" smtClean="0"/>
              <a:t>wykorzystanie tlenu (na jednostkę masy)</a:t>
            </a:r>
            <a:endParaRPr lang="pl-PL" sz="1400" dirty="0"/>
          </a:p>
        </p:txBody>
      </p:sp>
      <p:sp>
        <p:nvSpPr>
          <p:cNvPr id="11" name="pole tekstowe 10"/>
          <p:cNvSpPr txBox="1"/>
          <p:nvPr/>
        </p:nvSpPr>
        <p:spPr>
          <a:xfrm>
            <a:off x="7914205" y="1142085"/>
            <a:ext cx="1316258" cy="307777"/>
          </a:xfrm>
          <a:prstGeom prst="rect">
            <a:avLst/>
          </a:prstGeom>
          <a:solidFill>
            <a:schemeClr val="bg1"/>
          </a:solidFill>
        </p:spPr>
        <p:txBody>
          <a:bodyPr wrap="none" rtlCol="0">
            <a:spAutoFit/>
          </a:bodyPr>
          <a:lstStyle/>
          <a:p>
            <a:r>
              <a:rPr lang="pl-PL" sz="1400" dirty="0"/>
              <a:t>p</a:t>
            </a:r>
            <a:r>
              <a:rPr lang="pl-PL" sz="1400" dirty="0" smtClean="0"/>
              <a:t>taki </a:t>
            </a:r>
            <a:r>
              <a:rPr lang="pl-PL" sz="1400" dirty="0" err="1" smtClean="0"/>
              <a:t>wróblowe</a:t>
            </a:r>
            <a:endParaRPr lang="pl-PL" sz="1400" dirty="0"/>
          </a:p>
        </p:txBody>
      </p:sp>
      <p:sp>
        <p:nvSpPr>
          <p:cNvPr id="13" name="Prostokąt 12"/>
          <p:cNvSpPr/>
          <p:nvPr/>
        </p:nvSpPr>
        <p:spPr>
          <a:xfrm>
            <a:off x="7914205" y="2182056"/>
            <a:ext cx="1479957" cy="338554"/>
          </a:xfrm>
          <a:prstGeom prst="rect">
            <a:avLst/>
          </a:prstGeom>
          <a:solidFill>
            <a:schemeClr val="bg1"/>
          </a:solidFill>
        </p:spPr>
        <p:txBody>
          <a:bodyPr wrap="none">
            <a:spAutoFit/>
          </a:bodyPr>
          <a:lstStyle/>
          <a:p>
            <a:r>
              <a:rPr lang="pl-PL" sz="1600" dirty="0" smtClean="0"/>
              <a:t>ssaki łożyskowe</a:t>
            </a:r>
            <a:endParaRPr lang="pl-PL" sz="1600" dirty="0"/>
          </a:p>
        </p:txBody>
      </p:sp>
      <p:sp>
        <p:nvSpPr>
          <p:cNvPr id="14" name="pole tekstowe 13"/>
          <p:cNvSpPr txBox="1"/>
          <p:nvPr/>
        </p:nvSpPr>
        <p:spPr>
          <a:xfrm>
            <a:off x="7952139" y="2902095"/>
            <a:ext cx="875496" cy="307777"/>
          </a:xfrm>
          <a:prstGeom prst="rect">
            <a:avLst/>
          </a:prstGeom>
          <a:solidFill>
            <a:schemeClr val="bg1"/>
          </a:solidFill>
        </p:spPr>
        <p:txBody>
          <a:bodyPr wrap="none" rtlCol="0">
            <a:spAutoFit/>
          </a:bodyPr>
          <a:lstStyle/>
          <a:p>
            <a:r>
              <a:rPr lang="pl-PL" sz="1400" dirty="0" smtClean="0"/>
              <a:t>jaszczurki</a:t>
            </a:r>
            <a:endParaRPr lang="pl-PL" sz="1400" dirty="0"/>
          </a:p>
        </p:txBody>
      </p:sp>
      <p:sp>
        <p:nvSpPr>
          <p:cNvPr id="15" name="pole tekstowe 14"/>
          <p:cNvSpPr txBox="1"/>
          <p:nvPr/>
        </p:nvSpPr>
        <p:spPr>
          <a:xfrm>
            <a:off x="7914205" y="3252804"/>
            <a:ext cx="843212" cy="307777"/>
          </a:xfrm>
          <a:prstGeom prst="rect">
            <a:avLst/>
          </a:prstGeom>
          <a:solidFill>
            <a:schemeClr val="bg1"/>
          </a:solidFill>
        </p:spPr>
        <p:txBody>
          <a:bodyPr wrap="square" rtlCol="0">
            <a:spAutoFit/>
          </a:bodyPr>
          <a:lstStyle/>
          <a:p>
            <a:r>
              <a:rPr lang="pl-PL" sz="1400" dirty="0" smtClean="0"/>
              <a:t>płazy</a:t>
            </a:r>
            <a:endParaRPr lang="pl-PL" sz="1400" dirty="0"/>
          </a:p>
        </p:txBody>
      </p:sp>
      <p:sp>
        <p:nvSpPr>
          <p:cNvPr id="16" name="pole tekstowe 15"/>
          <p:cNvSpPr txBox="1"/>
          <p:nvPr/>
        </p:nvSpPr>
        <p:spPr>
          <a:xfrm>
            <a:off x="6352710" y="4015777"/>
            <a:ext cx="5875583" cy="646331"/>
          </a:xfrm>
          <a:prstGeom prst="rect">
            <a:avLst/>
          </a:prstGeom>
          <a:noFill/>
        </p:spPr>
        <p:txBody>
          <a:bodyPr wrap="none" rtlCol="0">
            <a:spAutoFit/>
          </a:bodyPr>
          <a:lstStyle/>
          <a:p>
            <a:pPr marL="285750" indent="-285750">
              <a:buFont typeface="Arial" panose="020B0604020202020204" pitchFamily="34" charset="0"/>
              <a:buChar char="•"/>
            </a:pPr>
            <a:r>
              <a:rPr lang="pl-PL" dirty="0" smtClean="0"/>
              <a:t>Wysoki metabolizmy, wynikający z ruchliwego trybu życia,</a:t>
            </a:r>
          </a:p>
          <a:p>
            <a:r>
              <a:rPr lang="pl-PL" dirty="0" smtClean="0"/>
              <a:t>      wymaga dużych ilości tlenu</a:t>
            </a:r>
            <a:endParaRPr lang="pl-PL" dirty="0"/>
          </a:p>
        </p:txBody>
      </p:sp>
      <p:pic>
        <p:nvPicPr>
          <p:cNvPr id="17" name="Obraz 16"/>
          <p:cNvPicPr>
            <a:picLocks noChangeAspect="1"/>
          </p:cNvPicPr>
          <p:nvPr/>
        </p:nvPicPr>
        <p:blipFill>
          <a:blip r:embed="rId5"/>
          <a:stretch>
            <a:fillRect/>
          </a:stretch>
        </p:blipFill>
        <p:spPr>
          <a:xfrm>
            <a:off x="0" y="4617153"/>
            <a:ext cx="6396248" cy="1691822"/>
          </a:xfrm>
          <a:prstGeom prst="rect">
            <a:avLst/>
          </a:prstGeom>
        </p:spPr>
      </p:pic>
      <p:sp>
        <p:nvSpPr>
          <p:cNvPr id="18" name="pole tekstowe 17"/>
          <p:cNvSpPr txBox="1"/>
          <p:nvPr/>
        </p:nvSpPr>
        <p:spPr>
          <a:xfrm>
            <a:off x="352695" y="4546344"/>
            <a:ext cx="804579" cy="369332"/>
          </a:xfrm>
          <a:prstGeom prst="rect">
            <a:avLst/>
          </a:prstGeom>
          <a:noFill/>
        </p:spPr>
        <p:txBody>
          <a:bodyPr wrap="none" rtlCol="0">
            <a:spAutoFit/>
          </a:bodyPr>
          <a:lstStyle/>
          <a:p>
            <a:r>
              <a:rPr lang="pl-PL" dirty="0" smtClean="0"/>
              <a:t>wdech</a:t>
            </a:r>
            <a:endParaRPr lang="pl-PL" dirty="0"/>
          </a:p>
        </p:txBody>
      </p:sp>
      <p:sp>
        <p:nvSpPr>
          <p:cNvPr id="19" name="pole tekstowe 18"/>
          <p:cNvSpPr txBox="1"/>
          <p:nvPr/>
        </p:nvSpPr>
        <p:spPr>
          <a:xfrm>
            <a:off x="3716159" y="4546344"/>
            <a:ext cx="909480" cy="369332"/>
          </a:xfrm>
          <a:prstGeom prst="rect">
            <a:avLst/>
          </a:prstGeom>
          <a:noFill/>
        </p:spPr>
        <p:txBody>
          <a:bodyPr wrap="none" rtlCol="0">
            <a:spAutoFit/>
          </a:bodyPr>
          <a:lstStyle/>
          <a:p>
            <a:r>
              <a:rPr lang="pl-PL" dirty="0" smtClean="0"/>
              <a:t>wydech</a:t>
            </a:r>
            <a:endParaRPr lang="pl-PL" dirty="0"/>
          </a:p>
        </p:txBody>
      </p:sp>
      <p:sp>
        <p:nvSpPr>
          <p:cNvPr id="20" name="pole tekstowe 19"/>
          <p:cNvSpPr txBox="1"/>
          <p:nvPr/>
        </p:nvSpPr>
        <p:spPr>
          <a:xfrm>
            <a:off x="6352710" y="4774912"/>
            <a:ext cx="5713166" cy="646331"/>
          </a:xfrm>
          <a:prstGeom prst="rect">
            <a:avLst/>
          </a:prstGeom>
          <a:noFill/>
        </p:spPr>
        <p:txBody>
          <a:bodyPr wrap="square" rtlCol="0">
            <a:spAutoFit/>
          </a:bodyPr>
          <a:lstStyle/>
          <a:p>
            <a:pPr marL="285750" indent="-285750">
              <a:buFont typeface="Arial" panose="020B0604020202020204" pitchFamily="34" charset="0"/>
              <a:buChar char="•"/>
            </a:pPr>
            <a:r>
              <a:rPr lang="pl-PL" dirty="0" smtClean="0"/>
              <a:t>Podstawowa przemiana materii (PPM) – mierzona</a:t>
            </a:r>
          </a:p>
          <a:p>
            <a:r>
              <a:rPr lang="pl-PL" dirty="0" smtClean="0"/>
              <a:t>      zużyciem tlenu) u różnych grup kręgowców. </a:t>
            </a:r>
            <a:endParaRPr lang="pl-PL" dirty="0"/>
          </a:p>
        </p:txBody>
      </p:sp>
      <p:sp>
        <p:nvSpPr>
          <p:cNvPr id="21" name="Prostokąt 20"/>
          <p:cNvSpPr/>
          <p:nvPr/>
        </p:nvSpPr>
        <p:spPr>
          <a:xfrm>
            <a:off x="6352710" y="5653287"/>
            <a:ext cx="5472588" cy="646331"/>
          </a:xfrm>
          <a:prstGeom prst="rect">
            <a:avLst/>
          </a:prstGeom>
        </p:spPr>
        <p:txBody>
          <a:bodyPr wrap="none">
            <a:spAutoFit/>
          </a:bodyPr>
          <a:lstStyle/>
          <a:p>
            <a:pPr marL="285750" indent="-285750">
              <a:buFont typeface="Arial" panose="020B0604020202020204" pitchFamily="34" charset="0"/>
              <a:buChar char="•"/>
            </a:pPr>
            <a:r>
              <a:rPr lang="pl-PL" dirty="0" smtClean="0"/>
              <a:t>Ptaki </a:t>
            </a:r>
            <a:r>
              <a:rPr lang="pl-PL" dirty="0" err="1" smtClean="0"/>
              <a:t>wróblowe</a:t>
            </a:r>
            <a:r>
              <a:rPr lang="pl-PL" dirty="0" smtClean="0"/>
              <a:t> mają zwykle wyższe wartości PPM niż</a:t>
            </a:r>
          </a:p>
          <a:p>
            <a:r>
              <a:rPr lang="pl-PL" dirty="0" smtClean="0"/>
              <a:t>      ptaki nie-</a:t>
            </a:r>
            <a:r>
              <a:rPr lang="pl-PL" dirty="0" err="1" smtClean="0"/>
              <a:t>wróblowe</a:t>
            </a:r>
            <a:endParaRPr lang="pl-PL" dirty="0"/>
          </a:p>
        </p:txBody>
      </p:sp>
    </p:spTree>
    <p:extLst>
      <p:ext uri="{BB962C8B-B14F-4D97-AF65-F5344CB8AC3E}">
        <p14:creationId xmlns:p14="http://schemas.microsoft.com/office/powerpoint/2010/main" val="287022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223"/>
        <p:cNvGrpSpPr/>
        <p:nvPr/>
      </p:nvGrpSpPr>
      <p:grpSpPr>
        <a:xfrm>
          <a:off x="0" y="0"/>
          <a:ext cx="0" cy="0"/>
          <a:chOff x="0" y="0"/>
          <a:chExt cx="0" cy="0"/>
        </a:xfrm>
      </p:grpSpPr>
      <p:sp>
        <p:nvSpPr>
          <p:cNvPr id="225" name="Google Shape;225;p5"/>
          <p:cNvSpPr/>
          <p:nvPr/>
        </p:nvSpPr>
        <p:spPr>
          <a:xfrm>
            <a:off x="1655640" y="228600"/>
            <a:ext cx="9886680" cy="9756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400" b="1" i="0" u="none" strike="noStrike" kern="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Przystosowania ptaków do wodnego trybu życia</a:t>
            </a:r>
            <a:endParaRPr kumimoji="0"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100000"/>
              </a:lnSpc>
              <a:spcBef>
                <a:spcPts val="1199"/>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7" name="Google Shape;227;p5"/>
          <p:cNvSpPr/>
          <p:nvPr/>
        </p:nvSpPr>
        <p:spPr>
          <a:xfrm>
            <a:off x="-108150" y="1683031"/>
            <a:ext cx="5409720" cy="42246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100" b="1" i="0" u="none" strike="noStrike" kern="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Ochrona przed utratą ciepła</a:t>
            </a:r>
            <a:endParaRPr kumimoji="0" sz="2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1049"/>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1049"/>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1049"/>
              </a:spcBef>
              <a:spcAft>
                <a:spcPts val="0"/>
              </a:spcAft>
              <a:buClr>
                <a:srgbClr val="000000"/>
              </a:buClr>
              <a:buSzTx/>
              <a:buFont typeface="Arial"/>
              <a:buNone/>
              <a:tabLst/>
              <a:defRPr/>
            </a:pPr>
            <a:r>
              <a:rPr kumimoji="0" lang="pl-PL" sz="2100" b="1" i="0" u="none" strike="noStrike" kern="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Przystosowania do przebywania pod wodą</a:t>
            </a:r>
            <a:endParaRPr kumimoji="0" sz="2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1049"/>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1049"/>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1049"/>
              </a:spcBef>
              <a:spcAft>
                <a:spcPts val="0"/>
              </a:spcAft>
              <a:buClr>
                <a:srgbClr val="000000"/>
              </a:buClr>
              <a:buSzTx/>
              <a:buFont typeface="Arial"/>
              <a:buNone/>
              <a:tabLst/>
              <a:defRPr/>
            </a:pPr>
            <a:r>
              <a:rPr lang="pl-PL" sz="2100" b="1" kern="0" dirty="0"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ndara"/>
              </a:rPr>
              <a:t>Przystosowania do zdobywania pokarmu</a:t>
            </a:r>
            <a:endParaRPr kumimoji="0" sz="2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1049"/>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 name="Obraz 2"/>
          <p:cNvPicPr>
            <a:picLocks noChangeAspect="1"/>
          </p:cNvPicPr>
          <p:nvPr/>
        </p:nvPicPr>
        <p:blipFill>
          <a:blip r:embed="rId3"/>
          <a:stretch>
            <a:fillRect/>
          </a:stretch>
        </p:blipFill>
        <p:spPr>
          <a:xfrm>
            <a:off x="5301570" y="721613"/>
            <a:ext cx="4267200" cy="3073718"/>
          </a:xfrm>
          <a:prstGeom prst="rect">
            <a:avLst/>
          </a:prstGeom>
        </p:spPr>
      </p:pic>
      <p:pic>
        <p:nvPicPr>
          <p:cNvPr id="5" name="Obraz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1570" y="4443632"/>
            <a:ext cx="3631210" cy="2414368"/>
          </a:xfrm>
          <a:prstGeom prst="rect">
            <a:avLst/>
          </a:prstGeom>
        </p:spPr>
      </p:pic>
      <p:pic>
        <p:nvPicPr>
          <p:cNvPr id="6" name="Obraz 5"/>
          <p:cNvPicPr>
            <a:picLocks noChangeAspect="1"/>
          </p:cNvPicPr>
          <p:nvPr/>
        </p:nvPicPr>
        <p:blipFill>
          <a:blip r:embed="rId5"/>
          <a:stretch>
            <a:fillRect/>
          </a:stretch>
        </p:blipFill>
        <p:spPr>
          <a:xfrm>
            <a:off x="8245682" y="2958289"/>
            <a:ext cx="3946318" cy="2639257"/>
          </a:xfrm>
          <a:prstGeom prst="rect">
            <a:avLst/>
          </a:prstGeom>
        </p:spPr>
      </p:pic>
    </p:spTree>
    <p:extLst>
      <p:ext uri="{BB962C8B-B14F-4D97-AF65-F5344CB8AC3E}">
        <p14:creationId xmlns:p14="http://schemas.microsoft.com/office/powerpoint/2010/main" val="6246740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Shape 249"/>
        <p:cNvGrpSpPr/>
        <p:nvPr/>
      </p:nvGrpSpPr>
      <p:grpSpPr>
        <a:xfrm>
          <a:off x="0" y="0"/>
          <a:ext cx="0" cy="0"/>
          <a:chOff x="0" y="0"/>
          <a:chExt cx="0" cy="0"/>
        </a:xfrm>
      </p:grpSpPr>
      <p:sp>
        <p:nvSpPr>
          <p:cNvPr id="250" name="Google Shape;250;p18"/>
          <p:cNvSpPr/>
          <p:nvPr/>
        </p:nvSpPr>
        <p:spPr>
          <a:xfrm>
            <a:off x="2995920" y="140201"/>
            <a:ext cx="8991360" cy="45684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pl-PL" sz="2400" b="1" kern="0" dirty="0"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ndara"/>
              </a:rPr>
              <a:t>Przystosowania do przebywania pod wodą</a:t>
            </a:r>
            <a:endParaRPr kumimoji="0" sz="2400" b="0" i="0"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Obraz 1"/>
          <p:cNvPicPr>
            <a:picLocks noChangeAspect="1"/>
          </p:cNvPicPr>
          <p:nvPr/>
        </p:nvPicPr>
        <p:blipFill>
          <a:blip r:embed="rId3"/>
          <a:stretch>
            <a:fillRect/>
          </a:stretch>
        </p:blipFill>
        <p:spPr>
          <a:xfrm>
            <a:off x="1260884" y="838961"/>
            <a:ext cx="8972550" cy="6000750"/>
          </a:xfrm>
          <a:prstGeom prst="rect">
            <a:avLst/>
          </a:prstGeom>
        </p:spPr>
      </p:pic>
      <p:pic>
        <p:nvPicPr>
          <p:cNvPr id="3" name="Obraz 2"/>
          <p:cNvPicPr>
            <a:picLocks noChangeAspect="1"/>
          </p:cNvPicPr>
          <p:nvPr/>
        </p:nvPicPr>
        <p:blipFill>
          <a:blip r:embed="rId4"/>
          <a:stretch>
            <a:fillRect/>
          </a:stretch>
        </p:blipFill>
        <p:spPr>
          <a:xfrm>
            <a:off x="959675" y="5799"/>
            <a:ext cx="10272650" cy="6846401"/>
          </a:xfrm>
          <a:prstGeom prst="rect">
            <a:avLst/>
          </a:prstGeom>
        </p:spPr>
      </p:pic>
      <p:pic>
        <p:nvPicPr>
          <p:cNvPr id="16" name="Google Shape;252;p18"/>
          <p:cNvPicPr preferRelativeResize="0"/>
          <p:nvPr/>
        </p:nvPicPr>
        <p:blipFill rotWithShape="1">
          <a:blip r:embed="rId5">
            <a:alphaModFix/>
          </a:blip>
          <a:srcRect/>
          <a:stretch/>
        </p:blipFill>
        <p:spPr>
          <a:xfrm>
            <a:off x="3400287" y="5799"/>
            <a:ext cx="5143320" cy="6857640"/>
          </a:xfrm>
          <a:prstGeom prst="rect">
            <a:avLst/>
          </a:prstGeom>
          <a:noFill/>
          <a:ln>
            <a:noFill/>
          </a:ln>
        </p:spPr>
      </p:pic>
      <p:sp>
        <p:nvSpPr>
          <p:cNvPr id="17" name="Google Shape;253;p18"/>
          <p:cNvSpPr/>
          <p:nvPr/>
        </p:nvSpPr>
        <p:spPr>
          <a:xfrm>
            <a:off x="6867387" y="6318039"/>
            <a:ext cx="1319400" cy="30348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 J. </a:t>
            </a:r>
            <a:r>
              <a:rPr kumimoji="0" lang="en-US" sz="1400" b="0" i="0" u="none" strike="noStrike" kern="0" cap="none" spc="0" normalizeH="0" baseline="0" noProof="0" dirty="0" err="1">
                <a:ln>
                  <a:noFill/>
                </a:ln>
                <a:solidFill>
                  <a:srgbClr val="FFFFFF"/>
                </a:solidFill>
                <a:effectLst/>
                <a:uLnTx/>
                <a:uFillTx/>
                <a:latin typeface="Arial"/>
                <a:ea typeface="Arial"/>
                <a:cs typeface="Arial"/>
                <a:sym typeface="Arial"/>
              </a:rPr>
              <a:t>Walmsley</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8" name="Google Shape;255;p18"/>
          <p:cNvPicPr preferRelativeResize="0"/>
          <p:nvPr/>
        </p:nvPicPr>
        <p:blipFill rotWithShape="1">
          <a:blip r:embed="rId6">
            <a:alphaModFix/>
          </a:blip>
          <a:srcRect/>
          <a:stretch/>
        </p:blipFill>
        <p:spPr>
          <a:xfrm>
            <a:off x="582197" y="768168"/>
            <a:ext cx="11027605" cy="5246957"/>
          </a:xfrm>
          <a:prstGeom prst="rect">
            <a:avLst/>
          </a:prstGeom>
          <a:solidFill>
            <a:schemeClr val="bg1"/>
          </a:solidFill>
          <a:ln>
            <a:noFill/>
          </a:ln>
        </p:spPr>
      </p:pic>
      <p:pic>
        <p:nvPicPr>
          <p:cNvPr id="19" name="Google Shape;256;p18"/>
          <p:cNvPicPr preferRelativeResize="0"/>
          <p:nvPr/>
        </p:nvPicPr>
        <p:blipFill rotWithShape="1">
          <a:blip r:embed="rId7">
            <a:alphaModFix/>
          </a:blip>
          <a:srcRect/>
          <a:stretch/>
        </p:blipFill>
        <p:spPr>
          <a:xfrm>
            <a:off x="1886114" y="-5440"/>
            <a:ext cx="8347320" cy="6843240"/>
          </a:xfrm>
          <a:prstGeom prst="rect">
            <a:avLst/>
          </a:prstGeom>
          <a:noFill/>
          <a:ln>
            <a:noFill/>
          </a:ln>
        </p:spPr>
      </p:pic>
      <p:sp>
        <p:nvSpPr>
          <p:cNvPr id="20" name="Google Shape;257;p18"/>
          <p:cNvSpPr/>
          <p:nvPr/>
        </p:nvSpPr>
        <p:spPr>
          <a:xfrm>
            <a:off x="8685194" y="6240849"/>
            <a:ext cx="1315080" cy="30348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 Ben </a:t>
            </a:r>
            <a:r>
              <a:rPr kumimoji="0" lang="en-US" sz="1400" b="0" i="0" u="none" strike="noStrike" kern="0" cap="none" spc="0" normalizeH="0" baseline="0" noProof="0" dirty="0" err="1">
                <a:ln>
                  <a:noFill/>
                </a:ln>
                <a:solidFill>
                  <a:srgbClr val="FFFFFF"/>
                </a:solidFill>
                <a:effectLst/>
                <a:uLnTx/>
                <a:uFillTx/>
                <a:latin typeface="Arial"/>
                <a:ea typeface="Arial"/>
                <a:cs typeface="Arial"/>
                <a:sym typeface="Arial"/>
              </a:rPr>
              <a:t>Burville</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1" name="Google Shape;258;p18"/>
          <p:cNvPicPr preferRelativeResize="0"/>
          <p:nvPr/>
        </p:nvPicPr>
        <p:blipFill rotWithShape="1">
          <a:blip r:embed="rId8">
            <a:alphaModFix/>
          </a:blip>
          <a:srcRect/>
          <a:stretch/>
        </p:blipFill>
        <p:spPr>
          <a:xfrm>
            <a:off x="892018" y="-12640"/>
            <a:ext cx="10416957" cy="6897534"/>
          </a:xfrm>
          <a:prstGeom prst="rect">
            <a:avLst/>
          </a:prstGeom>
          <a:noFill/>
          <a:ln>
            <a:noFill/>
          </a:ln>
        </p:spPr>
      </p:pic>
      <p:pic>
        <p:nvPicPr>
          <p:cNvPr id="22" name="Google Shape;260;p18"/>
          <p:cNvPicPr preferRelativeResize="0"/>
          <p:nvPr/>
        </p:nvPicPr>
        <p:blipFill rotWithShape="1">
          <a:blip r:embed="rId9">
            <a:alphaModFix/>
          </a:blip>
          <a:srcRect/>
          <a:stretch/>
        </p:blipFill>
        <p:spPr>
          <a:xfrm>
            <a:off x="6824419" y="2784017"/>
            <a:ext cx="4159800" cy="1405800"/>
          </a:xfrm>
          <a:prstGeom prst="rect">
            <a:avLst/>
          </a:prstGeom>
          <a:noFill/>
          <a:ln>
            <a:noFill/>
          </a:ln>
        </p:spPr>
      </p:pic>
      <p:sp>
        <p:nvSpPr>
          <p:cNvPr id="23" name="Google Shape;261;p18"/>
          <p:cNvSpPr/>
          <p:nvPr/>
        </p:nvSpPr>
        <p:spPr>
          <a:xfrm>
            <a:off x="9059659" y="3886337"/>
            <a:ext cx="1924560" cy="30348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 http://shearwater.nl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4" name="Google Shape;259;p18"/>
          <p:cNvPicPr preferRelativeResize="0"/>
          <p:nvPr/>
        </p:nvPicPr>
        <p:blipFill rotWithShape="1">
          <a:blip r:embed="rId10">
            <a:alphaModFix/>
          </a:blip>
          <a:srcRect/>
          <a:stretch/>
        </p:blipFill>
        <p:spPr>
          <a:xfrm>
            <a:off x="869859" y="5799"/>
            <a:ext cx="4993200" cy="2964600"/>
          </a:xfrm>
          <a:prstGeom prst="rect">
            <a:avLst/>
          </a:prstGeom>
          <a:noFill/>
          <a:ln>
            <a:noFill/>
          </a:ln>
        </p:spPr>
      </p:pic>
      <p:pic>
        <p:nvPicPr>
          <p:cNvPr id="4" name="Obraz 3"/>
          <p:cNvPicPr>
            <a:picLocks noChangeAspect="1"/>
          </p:cNvPicPr>
          <p:nvPr/>
        </p:nvPicPr>
        <p:blipFill>
          <a:blip r:embed="rId11"/>
          <a:stretch>
            <a:fillRect/>
          </a:stretch>
        </p:blipFill>
        <p:spPr>
          <a:xfrm>
            <a:off x="6599597" y="9258"/>
            <a:ext cx="4083413" cy="2029696"/>
          </a:xfrm>
          <a:prstGeom prst="rect">
            <a:avLst/>
          </a:prstGeom>
        </p:spPr>
      </p:pic>
      <p:sp>
        <p:nvSpPr>
          <p:cNvPr id="6" name="Prostokąt 5"/>
          <p:cNvSpPr/>
          <p:nvPr/>
        </p:nvSpPr>
        <p:spPr>
          <a:xfrm>
            <a:off x="8127687" y="1659149"/>
            <a:ext cx="2432076" cy="369332"/>
          </a:xfrm>
          <a:prstGeom prst="rect">
            <a:avLst/>
          </a:prstGeom>
        </p:spPr>
        <p:txBody>
          <a:bodyPr wrap="none">
            <a:spAutoFit/>
          </a:bodyPr>
          <a:lstStyle/>
          <a:p>
            <a:pPr lvl="0">
              <a:buClr>
                <a:srgbClr val="000000"/>
              </a:buClr>
              <a:defRPr/>
            </a:pPr>
            <a:r>
              <a:rPr lang="en-US" kern="0" dirty="0" smtClean="0">
                <a:solidFill>
                  <a:srgbClr val="FFFFFF"/>
                </a:solidFill>
                <a:ea typeface="Arial"/>
                <a:cs typeface="Arial"/>
                <a:sym typeface="Arial"/>
              </a:rPr>
              <a:t>©</a:t>
            </a:r>
            <a:r>
              <a:rPr lang="pl-PL" kern="0" dirty="0" smtClean="0">
                <a:solidFill>
                  <a:srgbClr val="FFFFFF"/>
                </a:solidFill>
                <a:ea typeface="Arial"/>
                <a:cs typeface="Arial"/>
                <a:sym typeface="Arial"/>
              </a:rPr>
              <a:t> </a:t>
            </a:r>
            <a:r>
              <a:rPr lang="en-US" kern="0" dirty="0" smtClean="0">
                <a:solidFill>
                  <a:srgbClr val="FFFFFF"/>
                </a:solidFill>
                <a:ea typeface="Arial"/>
                <a:cs typeface="Arial"/>
                <a:sym typeface="Arial"/>
              </a:rPr>
              <a:t>https</a:t>
            </a:r>
            <a:r>
              <a:rPr lang="en-US" kern="0" dirty="0">
                <a:solidFill>
                  <a:srgbClr val="FFFFFF"/>
                </a:solidFill>
                <a:ea typeface="Arial"/>
                <a:cs typeface="Arial"/>
                <a:sym typeface="Arial"/>
              </a:rPr>
              <a:t>://skullsite.com</a:t>
            </a:r>
            <a:endParaRPr lang="en-US" kern="0" dirty="0">
              <a:solidFill>
                <a:srgbClr val="000000"/>
              </a:solidFill>
              <a:ea typeface="Arial"/>
              <a:cs typeface="Arial"/>
              <a:sym typeface="Arial"/>
            </a:endParaRPr>
          </a:p>
        </p:txBody>
      </p:sp>
    </p:spTree>
    <p:extLst>
      <p:ext uri="{BB962C8B-B14F-4D97-AF65-F5344CB8AC3E}">
        <p14:creationId xmlns:p14="http://schemas.microsoft.com/office/powerpoint/2010/main" val="95953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265"/>
        <p:cNvGrpSpPr/>
        <p:nvPr/>
      </p:nvGrpSpPr>
      <p:grpSpPr>
        <a:xfrm>
          <a:off x="0" y="0"/>
          <a:ext cx="0" cy="0"/>
          <a:chOff x="0" y="0"/>
          <a:chExt cx="0" cy="0"/>
        </a:xfrm>
      </p:grpSpPr>
      <p:sp>
        <p:nvSpPr>
          <p:cNvPr id="266" name="Google Shape;266;p7"/>
          <p:cNvSpPr/>
          <p:nvPr/>
        </p:nvSpPr>
        <p:spPr>
          <a:xfrm>
            <a:off x="1808461" y="278306"/>
            <a:ext cx="6571800" cy="518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800" b="1" i="0" u="none" strike="noStrike" kern="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Ochrona</a:t>
            </a:r>
            <a:r>
              <a:rPr kumimoji="0" lang="pl-PL" sz="2800" b="1" i="0" u="none" strike="noStrike" kern="0" cap="none" spc="0" normalizeH="0" noProof="0" dirty="0" smtClean="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przed utratą ciepła</a:t>
            </a:r>
            <a:endParaRPr kumimoji="0" sz="2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67" name="Google Shape;267;p7"/>
          <p:cNvSpPr/>
          <p:nvPr/>
        </p:nvSpPr>
        <p:spPr>
          <a:xfrm>
            <a:off x="0" y="909360"/>
            <a:ext cx="7543440" cy="143496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Ptaki</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wodne</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mają</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bardzo</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gęste</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i</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grube</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upierzenie</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endParaRPr kumimoji="0"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100000"/>
              </a:lnSpc>
              <a:spcBef>
                <a:spcPts val="1151"/>
              </a:spcBef>
              <a:spcAft>
                <a:spcPts val="0"/>
              </a:spcAft>
              <a:buClr>
                <a:srgbClr val="000000"/>
              </a:buClr>
              <a:buSzTx/>
              <a:buFont typeface="Arial"/>
              <a:buNone/>
              <a:tabLst/>
              <a:defRPr/>
            </a:pP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oraz</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warstwę</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tłuszczu</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podsk</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Georgia"/>
              </a:rPr>
              <a:t>ó</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rnego</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endParaRPr kumimoji="0"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100000"/>
              </a:lnSpc>
              <a:spcBef>
                <a:spcPts val="1151"/>
              </a:spcBef>
              <a:spcAft>
                <a:spcPts val="0"/>
              </a:spcAft>
              <a:buClr>
                <a:srgbClr val="000000"/>
              </a:buClr>
              <a:buSzTx/>
              <a:buFont typeface="Arial"/>
              <a:buNone/>
              <a:tabLst/>
              <a:defRPr/>
            </a:pP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znacznie</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grubszą</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niż</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u </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gatunk</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Georgia"/>
              </a:rPr>
              <a:t>ó</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w</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żyjących</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na</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lądzie</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a:t>
            </a:r>
            <a:endParaRPr kumimoji="0"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68" name="Google Shape;268;p7"/>
          <p:cNvSpPr/>
          <p:nvPr/>
        </p:nvSpPr>
        <p:spPr>
          <a:xfrm>
            <a:off x="-542700" y="2966036"/>
            <a:ext cx="7467120" cy="39636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0"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Przekr</a:t>
            </a:r>
            <a:r>
              <a:rPr kumimoji="0" lang="en-US" sz="1900" b="1" i="0"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Georgia"/>
              </a:rPr>
              <a:t>ó</a:t>
            </a:r>
            <a:r>
              <a:rPr kumimoji="0" lang="en-US" sz="1900" b="1" i="0"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j</a:t>
            </a:r>
            <a:r>
              <a:rPr kumimoji="0" lang="en-US" sz="1900" b="1" i="0"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1900" b="1" i="0"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przez</a:t>
            </a:r>
            <a:r>
              <a:rPr kumimoji="0" lang="en-US" sz="1900" b="1" i="0"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1900" b="1" i="0"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upierzenie</a:t>
            </a:r>
            <a:r>
              <a:rPr kumimoji="0" lang="en-US" sz="1900" b="1" i="0"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1900" b="1" i="0"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i</a:t>
            </a:r>
            <a:r>
              <a:rPr kumimoji="0" lang="en-US" sz="1900" b="1" i="0"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1900" b="1" i="0"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sk</a:t>
            </a:r>
            <a:r>
              <a:rPr kumimoji="0" lang="en-US" sz="1900" b="1" i="0"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Georgia"/>
              </a:rPr>
              <a:t>ó</a:t>
            </a:r>
            <a:r>
              <a:rPr kumimoji="0" lang="en-US" sz="1900" b="1" i="0"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rę</a:t>
            </a:r>
            <a:r>
              <a:rPr kumimoji="0" lang="en-US" sz="1900" b="1" i="0"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1900" b="1" i="0"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ptaka</a:t>
            </a:r>
            <a:r>
              <a:rPr kumimoji="0" lang="en-US" sz="1900" b="1" i="0"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1900" b="1" i="0"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wodnego</a:t>
            </a:r>
            <a:r>
              <a:rPr kumimoji="0" lang="en-US" sz="2000" b="1" i="0"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endParaRPr kumimoji="0" sz="2000" b="1" i="0"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69" name="Google Shape;269;p7"/>
          <p:cNvPicPr preferRelativeResize="0"/>
          <p:nvPr/>
        </p:nvPicPr>
        <p:blipFill rotWithShape="1">
          <a:blip r:embed="rId3">
            <a:alphaModFix/>
          </a:blip>
          <a:srcRect/>
          <a:stretch/>
        </p:blipFill>
        <p:spPr>
          <a:xfrm>
            <a:off x="118334" y="3475050"/>
            <a:ext cx="8152920" cy="2368080"/>
          </a:xfrm>
          <a:prstGeom prst="rect">
            <a:avLst/>
          </a:prstGeom>
          <a:noFill/>
          <a:ln>
            <a:noFill/>
          </a:ln>
        </p:spPr>
      </p:pic>
      <p:pic>
        <p:nvPicPr>
          <p:cNvPr id="2" name="Obraz 1"/>
          <p:cNvPicPr>
            <a:picLocks noChangeAspect="1"/>
          </p:cNvPicPr>
          <p:nvPr/>
        </p:nvPicPr>
        <p:blipFill>
          <a:blip r:embed="rId4"/>
          <a:stretch>
            <a:fillRect/>
          </a:stretch>
        </p:blipFill>
        <p:spPr>
          <a:xfrm>
            <a:off x="8607602" y="-37636"/>
            <a:ext cx="3392488" cy="5880766"/>
          </a:xfrm>
          <a:prstGeom prst="rect">
            <a:avLst/>
          </a:prstGeom>
        </p:spPr>
      </p:pic>
      <p:sp>
        <p:nvSpPr>
          <p:cNvPr id="3" name="pole tekstowe 2"/>
          <p:cNvSpPr txBox="1"/>
          <p:nvPr/>
        </p:nvSpPr>
        <p:spPr>
          <a:xfrm>
            <a:off x="8454622" y="5993100"/>
            <a:ext cx="3698448" cy="646331"/>
          </a:xfrm>
          <a:prstGeom prst="rect">
            <a:avLst/>
          </a:prstGeom>
          <a:noFill/>
        </p:spPr>
        <p:txBody>
          <a:bodyPr wrap="none" rtlCol="0">
            <a:spAutoFit/>
          </a:bodyPr>
          <a:lstStyle/>
          <a:p>
            <a:r>
              <a:rPr lang="pl-PL" dirty="0" smtClean="0"/>
              <a:t>Stroszenie piór u ptaków podczas </a:t>
            </a:r>
          </a:p>
          <a:p>
            <a:r>
              <a:rPr lang="pl-PL" dirty="0" smtClean="0"/>
              <a:t>niskich temperatur</a:t>
            </a:r>
            <a:endParaRPr lang="pl-PL" dirty="0"/>
          </a:p>
        </p:txBody>
      </p:sp>
    </p:spTree>
    <p:extLst>
      <p:ext uri="{BB962C8B-B14F-4D97-AF65-F5344CB8AC3E}">
        <p14:creationId xmlns:p14="http://schemas.microsoft.com/office/powerpoint/2010/main" val="33748923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274"/>
        <p:cNvGrpSpPr/>
        <p:nvPr/>
      </p:nvGrpSpPr>
      <p:grpSpPr>
        <a:xfrm>
          <a:off x="0" y="0"/>
          <a:ext cx="0" cy="0"/>
          <a:chOff x="0" y="0"/>
          <a:chExt cx="0" cy="0"/>
        </a:xfrm>
      </p:grpSpPr>
      <p:sp>
        <p:nvSpPr>
          <p:cNvPr id="276" name="Google Shape;276;p16"/>
          <p:cNvSpPr/>
          <p:nvPr/>
        </p:nvSpPr>
        <p:spPr>
          <a:xfrm>
            <a:off x="3058553" y="251070"/>
            <a:ext cx="8592120" cy="62676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mbria"/>
              </a:rPr>
              <a:t>Gruczoł</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mbria"/>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mbria"/>
              </a:rPr>
              <a:t>kuprowy</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mbria"/>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mbria"/>
              </a:rPr>
              <a:t>i</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mbria"/>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mbria"/>
              </a:rPr>
              <a:t>jego</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mbria"/>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mbria"/>
              </a:rPr>
              <a:t>wydzielina</a:t>
            </a:r>
            <a:endParaRPr kumimoji="0"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77" name="Google Shape;277;p16"/>
          <p:cNvPicPr preferRelativeResize="0"/>
          <p:nvPr/>
        </p:nvPicPr>
        <p:blipFill rotWithShape="1">
          <a:blip r:embed="rId3">
            <a:alphaModFix/>
          </a:blip>
          <a:srcRect/>
          <a:stretch/>
        </p:blipFill>
        <p:spPr>
          <a:xfrm>
            <a:off x="4080600" y="1151280"/>
            <a:ext cx="4751280" cy="3551400"/>
          </a:xfrm>
          <a:prstGeom prst="rect">
            <a:avLst/>
          </a:prstGeom>
          <a:noFill/>
          <a:ln>
            <a:noFill/>
          </a:ln>
        </p:spPr>
      </p:pic>
      <p:pic>
        <p:nvPicPr>
          <p:cNvPr id="278" name="Google Shape;278;p16"/>
          <p:cNvPicPr preferRelativeResize="0"/>
          <p:nvPr/>
        </p:nvPicPr>
        <p:blipFill rotWithShape="1">
          <a:blip r:embed="rId4">
            <a:alphaModFix/>
          </a:blip>
          <a:srcRect/>
          <a:stretch/>
        </p:blipFill>
        <p:spPr>
          <a:xfrm>
            <a:off x="8423280" y="1151280"/>
            <a:ext cx="3598920" cy="3551400"/>
          </a:xfrm>
          <a:prstGeom prst="rect">
            <a:avLst/>
          </a:prstGeom>
          <a:noFill/>
          <a:ln>
            <a:noFill/>
          </a:ln>
        </p:spPr>
      </p:pic>
      <p:pic>
        <p:nvPicPr>
          <p:cNvPr id="279" name="Google Shape;279;p16"/>
          <p:cNvPicPr preferRelativeResize="0"/>
          <p:nvPr/>
        </p:nvPicPr>
        <p:blipFill rotWithShape="1">
          <a:blip r:embed="rId5">
            <a:alphaModFix/>
          </a:blip>
          <a:srcRect/>
          <a:stretch/>
        </p:blipFill>
        <p:spPr>
          <a:xfrm>
            <a:off x="71640" y="1151280"/>
            <a:ext cx="4008600" cy="3551400"/>
          </a:xfrm>
          <a:prstGeom prst="rect">
            <a:avLst/>
          </a:prstGeom>
          <a:noFill/>
          <a:ln>
            <a:noFill/>
          </a:ln>
        </p:spPr>
      </p:pic>
      <p:sp>
        <p:nvSpPr>
          <p:cNvPr id="281" name="Google Shape;281;p16"/>
          <p:cNvSpPr/>
          <p:nvPr/>
        </p:nvSpPr>
        <p:spPr>
          <a:xfrm>
            <a:off x="4217400" y="4358160"/>
            <a:ext cx="2313720" cy="34488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Calibri"/>
                <a:ea typeface="Calibri"/>
                <a:cs typeface="Calibri"/>
                <a:sym typeface="Calibri"/>
              </a:rPr>
              <a:t>https://www.birdsoutsidemywindow.org</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 name="Google Shape;282;p16"/>
          <p:cNvSpPr/>
          <p:nvPr/>
        </p:nvSpPr>
        <p:spPr>
          <a:xfrm>
            <a:off x="242640" y="5019840"/>
            <a:ext cx="7874640" cy="626760"/>
          </a:xfrm>
          <a:prstGeom prst="rect">
            <a:avLst/>
          </a:prstGeom>
          <a:noFill/>
          <a:ln>
            <a:noFill/>
          </a:ln>
        </p:spPr>
        <p:txBody>
          <a:bodyPr spcFirstLastPara="1" wrap="square" lIns="91425" tIns="91425" rIns="91425" bIns="91425" anchor="t" anchorCtr="0">
            <a:noAutofit/>
          </a:bodyPr>
          <a:lstStyle/>
          <a:p>
            <a:pPr marL="457200" marR="0" lvl="0" indent="-317160" algn="l" defTabSz="914400" rtl="0" eaLnBrk="1" fontAlgn="auto" latinLnBrk="0" hangingPunct="1">
              <a:lnSpc>
                <a:spcPct val="100000"/>
              </a:lnSpc>
              <a:spcBef>
                <a:spcPts val="0"/>
              </a:spcBef>
              <a:spcAft>
                <a:spcPts val="0"/>
              </a:spcAft>
              <a:buClr>
                <a:srgbClr val="000000"/>
              </a:buClr>
              <a:buSzPts val="1400"/>
              <a:buFont typeface="Times New Roman"/>
              <a:buChar char="●"/>
              <a:tabLst/>
              <a:defRPr/>
            </a:pP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Gruczoł</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skórny</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jego</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tłusta</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wydzielina</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jest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rozprowadzana</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przy</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pomocy</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dzioba</a:t>
            </a: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83" name="Google Shape;283;p16"/>
          <p:cNvSpPr/>
          <p:nvPr/>
        </p:nvSpPr>
        <p:spPr>
          <a:xfrm>
            <a:off x="242640" y="5551560"/>
            <a:ext cx="8733240" cy="626760"/>
          </a:xfrm>
          <a:prstGeom prst="rect">
            <a:avLst/>
          </a:prstGeom>
          <a:noFill/>
          <a:ln>
            <a:noFill/>
          </a:ln>
        </p:spPr>
        <p:txBody>
          <a:bodyPr spcFirstLastPara="1" wrap="square" lIns="91425" tIns="91425" rIns="91425" bIns="91425" anchor="t" anchorCtr="0">
            <a:noAutofit/>
          </a:bodyPr>
          <a:lstStyle/>
          <a:p>
            <a:pPr marL="457200" marR="0" lvl="0" indent="-317160" algn="l" defTabSz="914400" rtl="0" eaLnBrk="1" fontAlgn="auto" latinLnBrk="0" hangingPunct="1">
              <a:lnSpc>
                <a:spcPct val="100000"/>
              </a:lnSpc>
              <a:spcBef>
                <a:spcPts val="0"/>
              </a:spcBef>
              <a:spcAft>
                <a:spcPts val="0"/>
              </a:spcAft>
              <a:buClr>
                <a:srgbClr val="000000"/>
              </a:buClr>
              <a:buSzPts val="1400"/>
              <a:buFont typeface="Times New Roman"/>
              <a:buChar char="●"/>
              <a:tabLst/>
              <a:defRPr/>
            </a:pP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Wydzielina</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gruczołu</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kuprowego</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jest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mieszaniną</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związków</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organicznych</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głównie</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wosków</a:t>
            </a: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84" name="Google Shape;284;p16"/>
          <p:cNvSpPr/>
          <p:nvPr/>
        </p:nvSpPr>
        <p:spPr>
          <a:xfrm>
            <a:off x="286560" y="6093000"/>
            <a:ext cx="7410960" cy="626760"/>
          </a:xfrm>
          <a:prstGeom prst="rect">
            <a:avLst/>
          </a:prstGeom>
          <a:noFill/>
          <a:ln>
            <a:noFill/>
          </a:ln>
        </p:spPr>
        <p:txBody>
          <a:bodyPr spcFirstLastPara="1" wrap="square" lIns="91425" tIns="91425" rIns="91425" bIns="91425" anchor="t" anchorCtr="0">
            <a:noAutofit/>
          </a:bodyPr>
          <a:lstStyle/>
          <a:p>
            <a:pPr marL="457200" marR="0" lvl="0" indent="-31716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Funkcje</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ochrona</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piór</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przed</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wilgocią</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nadmiernym</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ścieraniem</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i</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ektopasożytami</a:t>
            </a: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86" name="Google Shape;286;p16"/>
          <p:cNvSpPr/>
          <p:nvPr/>
        </p:nvSpPr>
        <p:spPr>
          <a:xfrm>
            <a:off x="8353800" y="3490200"/>
            <a:ext cx="5418360" cy="6318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16"/>
          <p:cNvSpPr/>
          <p:nvPr/>
        </p:nvSpPr>
        <p:spPr>
          <a:xfrm>
            <a:off x="2390400" y="4530600"/>
            <a:ext cx="184320" cy="30744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6"/>
          <p:cNvSpPr/>
          <p:nvPr/>
        </p:nvSpPr>
        <p:spPr>
          <a:xfrm>
            <a:off x="2535120" y="4365000"/>
            <a:ext cx="1017720" cy="25776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 </a:t>
            </a:r>
            <a:r>
              <a:rPr kumimoji="0" lang="en-US" sz="1100" b="0" i="0" u="none" strike="noStrike" kern="0" cap="none" spc="0" normalizeH="0" baseline="0" noProof="0">
                <a:ln>
                  <a:noFill/>
                </a:ln>
                <a:solidFill>
                  <a:srgbClr val="000000"/>
                </a:solidFill>
                <a:effectLst/>
                <a:uLnTx/>
                <a:uFillTx/>
                <a:latin typeface="Arial"/>
                <a:ea typeface="Arial"/>
                <a:cs typeface="Arial"/>
                <a:sym typeface="Arial"/>
              </a:rPr>
              <a:t>Ralf Pfeifer</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 name="Obraz 2"/>
          <p:cNvPicPr>
            <a:picLocks noChangeAspect="1"/>
          </p:cNvPicPr>
          <p:nvPr/>
        </p:nvPicPr>
        <p:blipFill>
          <a:blip r:embed="rId6"/>
          <a:stretch>
            <a:fillRect/>
          </a:stretch>
        </p:blipFill>
        <p:spPr>
          <a:xfrm>
            <a:off x="7259593" y="2396340"/>
            <a:ext cx="4450560" cy="3064320"/>
          </a:xfrm>
          <a:prstGeom prst="rect">
            <a:avLst/>
          </a:prstGeom>
        </p:spPr>
      </p:pic>
    </p:spTree>
    <p:extLst>
      <p:ext uri="{BB962C8B-B14F-4D97-AF65-F5344CB8AC3E}">
        <p14:creationId xmlns:p14="http://schemas.microsoft.com/office/powerpoint/2010/main" val="305176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1679</TotalTime>
  <Words>3820</Words>
  <Application>Microsoft Office PowerPoint</Application>
  <PresentationFormat>Panoramiczny</PresentationFormat>
  <Paragraphs>274</Paragraphs>
  <Slides>29</Slides>
  <Notes>21</Notes>
  <HiddenSlides>0</HiddenSlides>
  <MMClips>1</MMClips>
  <ScaleCrop>false</ScaleCrop>
  <HeadingPairs>
    <vt:vector size="6" baseType="variant">
      <vt:variant>
        <vt:lpstr>Używane czcionki</vt:lpstr>
      </vt:variant>
      <vt:variant>
        <vt:i4>8</vt:i4>
      </vt:variant>
      <vt:variant>
        <vt:lpstr>Motyw</vt:lpstr>
      </vt:variant>
      <vt:variant>
        <vt:i4>3</vt:i4>
      </vt:variant>
      <vt:variant>
        <vt:lpstr>Tytuły slajdów</vt:lpstr>
      </vt:variant>
      <vt:variant>
        <vt:i4>29</vt:i4>
      </vt:variant>
    </vt:vector>
  </HeadingPairs>
  <TitlesOfParts>
    <vt:vector size="40" baseType="lpstr">
      <vt:lpstr>Arial</vt:lpstr>
      <vt:lpstr>Arial Black</vt:lpstr>
      <vt:lpstr>Calibri</vt:lpstr>
      <vt:lpstr>Calibri Light</vt:lpstr>
      <vt:lpstr>Cambria</vt:lpstr>
      <vt:lpstr>Candara</vt:lpstr>
      <vt:lpstr>Georgia</vt:lpstr>
      <vt:lpstr>Times New Roman</vt:lpstr>
      <vt:lpstr>Motyw pakietu Office</vt:lpstr>
      <vt:lpstr>Office Theme</vt:lpstr>
      <vt:lpstr>2_Office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Mikolaj Koss</dc:creator>
  <cp:lastModifiedBy>Mikolaj Koss</cp:lastModifiedBy>
  <cp:revision>69</cp:revision>
  <dcterms:created xsi:type="dcterms:W3CDTF">2024-08-26T09:39:01Z</dcterms:created>
  <dcterms:modified xsi:type="dcterms:W3CDTF">2024-09-26T08:43:42Z</dcterms:modified>
</cp:coreProperties>
</file>