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1"/>
  </p:notesMasterIdLst>
  <p:sldIdLst>
    <p:sldId id="351" r:id="rId2"/>
    <p:sldId id="259" r:id="rId3"/>
    <p:sldId id="258" r:id="rId4"/>
    <p:sldId id="257" r:id="rId5"/>
    <p:sldId id="344" r:id="rId6"/>
    <p:sldId id="340" r:id="rId7"/>
    <p:sldId id="291" r:id="rId8"/>
    <p:sldId id="298" r:id="rId9"/>
    <p:sldId id="345" r:id="rId10"/>
    <p:sldId id="346" r:id="rId11"/>
    <p:sldId id="341" r:id="rId12"/>
    <p:sldId id="347" r:id="rId13"/>
    <p:sldId id="336" r:id="rId14"/>
    <p:sldId id="348" r:id="rId15"/>
    <p:sldId id="349" r:id="rId16"/>
    <p:sldId id="342" r:id="rId17"/>
    <p:sldId id="269" r:id="rId18"/>
    <p:sldId id="272" r:id="rId19"/>
    <p:sldId id="350" r:id="rId20"/>
  </p:sldIdLst>
  <p:sldSz cx="10080625" cy="5670550"/>
  <p:notesSz cx="7559675" cy="10691813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YLHwxx1oNmUZ1h+UX8CGdqTGC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96" y="348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4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6159230096238"/>
          <c:y val="0.14814814814814814"/>
          <c:w val="0.73047681539807519"/>
          <c:h val="0.64324803149606302"/>
        </c:manualLayout>
      </c:layout>
      <c:lineChart>
        <c:grouping val="standard"/>
        <c:varyColors val="0"/>
        <c:ser>
          <c:idx val="0"/>
          <c:order val="0"/>
          <c:tx>
            <c:strRef>
              <c:f>Blad1!$A$16</c:f>
              <c:strCache>
                <c:ptCount val="1"/>
                <c:pt idx="0">
                  <c:v>Heart Rate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Blad1!$B$15:$L$15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</c:numCache>
            </c:numRef>
          </c:cat>
          <c:val>
            <c:numRef>
              <c:f>Blad1!$B$16:$L$16</c:f>
              <c:numCache>
                <c:formatCode>General</c:formatCode>
                <c:ptCount val="11"/>
                <c:pt idx="0">
                  <c:v>140</c:v>
                </c:pt>
                <c:pt idx="1">
                  <c:v>120</c:v>
                </c:pt>
                <c:pt idx="2">
                  <c:v>80</c:v>
                </c:pt>
                <c:pt idx="3">
                  <c:v>60</c:v>
                </c:pt>
                <c:pt idx="4">
                  <c:v>40</c:v>
                </c:pt>
                <c:pt idx="5">
                  <c:v>20</c:v>
                </c:pt>
                <c:pt idx="6">
                  <c:v>40</c:v>
                </c:pt>
                <c:pt idx="7">
                  <c:v>60</c:v>
                </c:pt>
                <c:pt idx="8">
                  <c:v>80</c:v>
                </c:pt>
                <c:pt idx="9">
                  <c:v>120</c:v>
                </c:pt>
                <c:pt idx="10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55-48B1-8C18-BDEC953C2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451584"/>
        <c:axId val="32470912"/>
      </c:lineChart>
      <c:catAx>
        <c:axId val="32451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 dirty="0"/>
                  <a:t>Czas</a:t>
                </a:r>
                <a:r>
                  <a:rPr lang="en-IE" sz="1200" dirty="0"/>
                  <a:t> </a:t>
                </a:r>
                <a:r>
                  <a:rPr lang="pl-PL" sz="1200" dirty="0"/>
                  <a:t>(</a:t>
                </a:r>
                <a:r>
                  <a:rPr lang="en-IE" sz="1200" dirty="0"/>
                  <a:t>min</a:t>
                </a:r>
                <a:r>
                  <a:rPr lang="pl-PL" sz="1200" dirty="0"/>
                  <a:t>)</a:t>
                </a:r>
                <a:endParaRPr lang="en-IE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470912"/>
        <c:crosses val="autoZero"/>
        <c:auto val="1"/>
        <c:lblAlgn val="ctr"/>
        <c:lblOffset val="100"/>
        <c:noMultiLvlLbl val="0"/>
      </c:catAx>
      <c:valAx>
        <c:axId val="32470912"/>
        <c:scaling>
          <c:orientation val="minMax"/>
          <c:max val="14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 dirty="0"/>
                  <a:t>Puls</a:t>
                </a:r>
                <a:r>
                  <a:rPr lang="pl-PL" sz="1200" baseline="0" dirty="0"/>
                  <a:t> (uderzenia/min)</a:t>
                </a:r>
                <a:endParaRPr lang="en-IE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451584"/>
        <c:crosses val="autoZero"/>
        <c:crossBetween val="between"/>
      </c:valAx>
      <c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1.4140046721087152E-2"/>
          <c:y val="0.87076213932120528"/>
          <c:w val="0.32821964158038675"/>
          <c:h val="9.9956316254959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2CD7D-2C08-4D34-99ED-7D635C582E30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1ED73A-2920-47A8-BC6A-5195A5274A0D}">
      <dgm:prSet phldrT="[Tekst]" custT="1"/>
      <dgm:spPr/>
      <dgm:t>
        <a:bodyPr/>
        <a:lstStyle/>
        <a:p>
          <a:r>
            <a:rPr lang="pl-PL" sz="1600" dirty="0"/>
            <a:t>skrócona szyja</a:t>
          </a:r>
        </a:p>
      </dgm:t>
    </dgm:pt>
    <dgm:pt modelId="{86B44723-C004-45B7-A746-B2C42675944D}" type="parTrans" cxnId="{74337410-E2D9-409A-9386-FAB98696D7E8}">
      <dgm:prSet/>
      <dgm:spPr/>
      <dgm:t>
        <a:bodyPr/>
        <a:lstStyle/>
        <a:p>
          <a:endParaRPr lang="pl-PL"/>
        </a:p>
      </dgm:t>
    </dgm:pt>
    <dgm:pt modelId="{CDA7E029-BDCB-4AFE-844A-D8201A652FBD}" type="sibTrans" cxnId="{74337410-E2D9-409A-9386-FAB98696D7E8}">
      <dgm:prSet/>
      <dgm:spPr/>
      <dgm:t>
        <a:bodyPr/>
        <a:lstStyle/>
        <a:p>
          <a:endParaRPr lang="pl-PL"/>
        </a:p>
      </dgm:t>
    </dgm:pt>
    <dgm:pt modelId="{299363F5-9587-4F69-B2E5-BE2930F2CCAB}">
      <dgm:prSet phldrT="[Tekst]" custT="1"/>
      <dgm:spPr/>
      <dgm:t>
        <a:bodyPr/>
        <a:lstStyle/>
        <a:p>
          <a:r>
            <a:rPr lang="pl-PL" sz="1600" dirty="0"/>
            <a:t>uwstecznione kończyny tylne</a:t>
          </a:r>
        </a:p>
      </dgm:t>
    </dgm:pt>
    <dgm:pt modelId="{6FCD7818-09C7-43AD-B193-70020C02F2C5}" type="parTrans" cxnId="{4C6EBD4C-4ABA-499A-BC6E-B9FE6A7C7A89}">
      <dgm:prSet/>
      <dgm:spPr/>
      <dgm:t>
        <a:bodyPr/>
        <a:lstStyle/>
        <a:p>
          <a:endParaRPr lang="pl-PL"/>
        </a:p>
      </dgm:t>
    </dgm:pt>
    <dgm:pt modelId="{2D610347-5E8A-4834-B84B-A8CA8C8F3BC6}" type="sibTrans" cxnId="{4C6EBD4C-4ABA-499A-BC6E-B9FE6A7C7A89}">
      <dgm:prSet/>
      <dgm:spPr/>
      <dgm:t>
        <a:bodyPr/>
        <a:lstStyle/>
        <a:p>
          <a:endParaRPr lang="pl-PL"/>
        </a:p>
      </dgm:t>
    </dgm:pt>
    <dgm:pt modelId="{8111047D-7FE8-4704-9E0E-A73322A5733A}">
      <dgm:prSet phldrT="[Tekst]" custT="1"/>
      <dgm:spPr/>
      <dgm:t>
        <a:bodyPr/>
        <a:lstStyle/>
        <a:p>
          <a:r>
            <a:rPr lang="pl-PL" sz="1600" dirty="0"/>
            <a:t>brak ucha zewnętrznego oraz owłosienia</a:t>
          </a:r>
        </a:p>
      </dgm:t>
    </dgm:pt>
    <dgm:pt modelId="{BF8DEEC6-6525-49A8-872B-6338A0706200}" type="parTrans" cxnId="{CAB79DAD-B032-456F-953E-247ED37F7575}">
      <dgm:prSet/>
      <dgm:spPr/>
      <dgm:t>
        <a:bodyPr/>
        <a:lstStyle/>
        <a:p>
          <a:endParaRPr lang="pl-PL"/>
        </a:p>
      </dgm:t>
    </dgm:pt>
    <dgm:pt modelId="{5D2A8BF4-8E3F-47FA-8521-7FD27914233A}" type="sibTrans" cxnId="{CAB79DAD-B032-456F-953E-247ED37F7575}">
      <dgm:prSet/>
      <dgm:spPr/>
      <dgm:t>
        <a:bodyPr/>
        <a:lstStyle/>
        <a:p>
          <a:endParaRPr lang="pl-PL"/>
        </a:p>
      </dgm:t>
    </dgm:pt>
    <dgm:pt modelId="{20DBCE36-7371-4081-AF7A-53D11DD6D08F}">
      <dgm:prSet phldrT="[Tekst]" custT="1"/>
      <dgm:spPr/>
      <dgm:t>
        <a:bodyPr/>
        <a:lstStyle/>
        <a:p>
          <a:r>
            <a:rPr lang="pl-PL" sz="1600" dirty="0"/>
            <a:t>spłaszczone kończyny przednie</a:t>
          </a:r>
        </a:p>
      </dgm:t>
    </dgm:pt>
    <dgm:pt modelId="{1BC425A3-3488-4C53-8150-3F76B2BCF061}" type="parTrans" cxnId="{3A3C95CB-4673-490A-911C-EDD0F2213741}">
      <dgm:prSet/>
      <dgm:spPr/>
      <dgm:t>
        <a:bodyPr/>
        <a:lstStyle/>
        <a:p>
          <a:endParaRPr lang="pl-PL"/>
        </a:p>
      </dgm:t>
    </dgm:pt>
    <dgm:pt modelId="{5384A7AF-A35B-4D10-814C-5DEF386C700F}" type="sibTrans" cxnId="{3A3C95CB-4673-490A-911C-EDD0F2213741}">
      <dgm:prSet/>
      <dgm:spPr/>
      <dgm:t>
        <a:bodyPr/>
        <a:lstStyle/>
        <a:p>
          <a:endParaRPr lang="pl-PL"/>
        </a:p>
      </dgm:t>
    </dgm:pt>
    <dgm:pt modelId="{E106694F-C476-4BB8-9810-0A6943FA0D8A}">
      <dgm:prSet phldrT="[Tekst]" custT="1"/>
      <dgm:spPr/>
      <dgm:t>
        <a:bodyPr/>
        <a:lstStyle/>
        <a:p>
          <a:r>
            <a:rPr lang="pl-PL" sz="1600" dirty="0"/>
            <a:t>wrzecionowaty kształt ciała</a:t>
          </a:r>
        </a:p>
      </dgm:t>
    </dgm:pt>
    <dgm:pt modelId="{06D8FEBD-56DA-4035-A292-8C70AF2AFEE1}" type="parTrans" cxnId="{1D16F21B-E573-4426-882C-825EA9349B95}">
      <dgm:prSet/>
      <dgm:spPr/>
      <dgm:t>
        <a:bodyPr/>
        <a:lstStyle/>
        <a:p>
          <a:endParaRPr lang="pl-PL"/>
        </a:p>
      </dgm:t>
    </dgm:pt>
    <dgm:pt modelId="{9DFB5A4B-481C-49E4-99D8-ACB343F290F6}" type="sibTrans" cxnId="{1D16F21B-E573-4426-882C-825EA9349B95}">
      <dgm:prSet/>
      <dgm:spPr/>
      <dgm:t>
        <a:bodyPr/>
        <a:lstStyle/>
        <a:p>
          <a:endParaRPr lang="pl-PL"/>
        </a:p>
      </dgm:t>
    </dgm:pt>
    <dgm:pt modelId="{1BACA233-9FF3-49C5-A5CC-0E781ED87C25}" type="pres">
      <dgm:prSet presAssocID="{3E62CD7D-2C08-4D34-99ED-7D635C582E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381F90A-55A4-46B8-8FE3-B10B378D0DAF}" type="pres">
      <dgm:prSet presAssocID="{531ED73A-2920-47A8-BC6A-5195A5274A0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AA43A6-C1A8-4EB2-AD75-8C11B40CED1D}" type="pres">
      <dgm:prSet presAssocID="{531ED73A-2920-47A8-BC6A-5195A5274A0D}" presName="spNode" presStyleCnt="0"/>
      <dgm:spPr/>
    </dgm:pt>
    <dgm:pt modelId="{492B803F-1D34-46B7-A259-8CE984FA6F98}" type="pres">
      <dgm:prSet presAssocID="{CDA7E029-BDCB-4AFE-844A-D8201A652FBD}" presName="sibTrans" presStyleLbl="sibTrans1D1" presStyleIdx="0" presStyleCnt="5"/>
      <dgm:spPr/>
      <dgm:t>
        <a:bodyPr/>
        <a:lstStyle/>
        <a:p>
          <a:endParaRPr lang="pl-PL"/>
        </a:p>
      </dgm:t>
    </dgm:pt>
    <dgm:pt modelId="{307EC1CA-8C53-4A23-84A8-E507169DE4A9}" type="pres">
      <dgm:prSet presAssocID="{299363F5-9587-4F69-B2E5-BE2930F2CCA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664F56-4C8C-40B3-A87B-661A67EB30D2}" type="pres">
      <dgm:prSet presAssocID="{299363F5-9587-4F69-B2E5-BE2930F2CCAB}" presName="spNode" presStyleCnt="0"/>
      <dgm:spPr/>
    </dgm:pt>
    <dgm:pt modelId="{5F6A630E-05E8-4FE1-9F2D-32CB89B8F556}" type="pres">
      <dgm:prSet presAssocID="{2D610347-5E8A-4834-B84B-A8CA8C8F3BC6}" presName="sibTrans" presStyleLbl="sibTrans1D1" presStyleIdx="1" presStyleCnt="5"/>
      <dgm:spPr/>
      <dgm:t>
        <a:bodyPr/>
        <a:lstStyle/>
        <a:p>
          <a:endParaRPr lang="pl-PL"/>
        </a:p>
      </dgm:t>
    </dgm:pt>
    <dgm:pt modelId="{490AC36C-99B5-4645-8E29-4A4836E347B0}" type="pres">
      <dgm:prSet presAssocID="{8111047D-7FE8-4704-9E0E-A73322A5733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E909C3-8661-41F2-9DBF-EDADB4E0D61D}" type="pres">
      <dgm:prSet presAssocID="{8111047D-7FE8-4704-9E0E-A73322A5733A}" presName="spNode" presStyleCnt="0"/>
      <dgm:spPr/>
    </dgm:pt>
    <dgm:pt modelId="{3C201815-A9FD-4C1A-8D19-49AB22034629}" type="pres">
      <dgm:prSet presAssocID="{5D2A8BF4-8E3F-47FA-8521-7FD27914233A}" presName="sibTrans" presStyleLbl="sibTrans1D1" presStyleIdx="2" presStyleCnt="5"/>
      <dgm:spPr/>
      <dgm:t>
        <a:bodyPr/>
        <a:lstStyle/>
        <a:p>
          <a:endParaRPr lang="pl-PL"/>
        </a:p>
      </dgm:t>
    </dgm:pt>
    <dgm:pt modelId="{E0562482-63A5-4221-96A8-18F16EBCC9B5}" type="pres">
      <dgm:prSet presAssocID="{20DBCE36-7371-4081-AF7A-53D11DD6D08F}" presName="node" presStyleLbl="node1" presStyleIdx="3" presStyleCnt="5" custRadScaleRad="99587" custRadScaleInc="-13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274B6-983A-4E2B-8B45-2D46507FFF77}" type="pres">
      <dgm:prSet presAssocID="{20DBCE36-7371-4081-AF7A-53D11DD6D08F}" presName="spNode" presStyleCnt="0"/>
      <dgm:spPr/>
    </dgm:pt>
    <dgm:pt modelId="{CB80E2E7-24E3-4AE6-B5EC-189526EB85F4}" type="pres">
      <dgm:prSet presAssocID="{5384A7AF-A35B-4D10-814C-5DEF386C700F}" presName="sibTrans" presStyleLbl="sibTrans1D1" presStyleIdx="3" presStyleCnt="5"/>
      <dgm:spPr/>
      <dgm:t>
        <a:bodyPr/>
        <a:lstStyle/>
        <a:p>
          <a:endParaRPr lang="pl-PL"/>
        </a:p>
      </dgm:t>
    </dgm:pt>
    <dgm:pt modelId="{E702FE35-ECEC-4DED-A17B-0CA0E2DDE335}" type="pres">
      <dgm:prSet presAssocID="{E106694F-C476-4BB8-9810-0A6943FA0D8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D31B21F-3F7D-4926-A50F-1A79E95CF6B8}" type="pres">
      <dgm:prSet presAssocID="{E106694F-C476-4BB8-9810-0A6943FA0D8A}" presName="spNode" presStyleCnt="0"/>
      <dgm:spPr/>
    </dgm:pt>
    <dgm:pt modelId="{1BE29193-2EF8-4C4D-A03A-771BDD51BA13}" type="pres">
      <dgm:prSet presAssocID="{9DFB5A4B-481C-49E4-99D8-ACB343F290F6}" presName="sibTrans" presStyleLbl="sibTrans1D1" presStyleIdx="4" presStyleCnt="5"/>
      <dgm:spPr/>
      <dgm:t>
        <a:bodyPr/>
        <a:lstStyle/>
        <a:p>
          <a:endParaRPr lang="pl-PL"/>
        </a:p>
      </dgm:t>
    </dgm:pt>
  </dgm:ptLst>
  <dgm:cxnLst>
    <dgm:cxn modelId="{74337410-E2D9-409A-9386-FAB98696D7E8}" srcId="{3E62CD7D-2C08-4D34-99ED-7D635C582E30}" destId="{531ED73A-2920-47A8-BC6A-5195A5274A0D}" srcOrd="0" destOrd="0" parTransId="{86B44723-C004-45B7-A746-B2C42675944D}" sibTransId="{CDA7E029-BDCB-4AFE-844A-D8201A652FBD}"/>
    <dgm:cxn modelId="{4C6EBD4C-4ABA-499A-BC6E-B9FE6A7C7A89}" srcId="{3E62CD7D-2C08-4D34-99ED-7D635C582E30}" destId="{299363F5-9587-4F69-B2E5-BE2930F2CCAB}" srcOrd="1" destOrd="0" parTransId="{6FCD7818-09C7-43AD-B193-70020C02F2C5}" sibTransId="{2D610347-5E8A-4834-B84B-A8CA8C8F3BC6}"/>
    <dgm:cxn modelId="{1D16F21B-E573-4426-882C-825EA9349B95}" srcId="{3E62CD7D-2C08-4D34-99ED-7D635C582E30}" destId="{E106694F-C476-4BB8-9810-0A6943FA0D8A}" srcOrd="4" destOrd="0" parTransId="{06D8FEBD-56DA-4035-A292-8C70AF2AFEE1}" sibTransId="{9DFB5A4B-481C-49E4-99D8-ACB343F290F6}"/>
    <dgm:cxn modelId="{34C5CC01-AB09-4956-916D-1B773968CB06}" type="presOf" srcId="{5D2A8BF4-8E3F-47FA-8521-7FD27914233A}" destId="{3C201815-A9FD-4C1A-8D19-49AB22034629}" srcOrd="0" destOrd="0" presId="urn:microsoft.com/office/officeart/2005/8/layout/cycle6"/>
    <dgm:cxn modelId="{00E41E64-0A7C-46D8-91CE-592FA64A779E}" type="presOf" srcId="{8111047D-7FE8-4704-9E0E-A73322A5733A}" destId="{490AC36C-99B5-4645-8E29-4A4836E347B0}" srcOrd="0" destOrd="0" presId="urn:microsoft.com/office/officeart/2005/8/layout/cycle6"/>
    <dgm:cxn modelId="{D1A53AC6-875B-4E85-A8C4-DF08073825E4}" type="presOf" srcId="{20DBCE36-7371-4081-AF7A-53D11DD6D08F}" destId="{E0562482-63A5-4221-96A8-18F16EBCC9B5}" srcOrd="0" destOrd="0" presId="urn:microsoft.com/office/officeart/2005/8/layout/cycle6"/>
    <dgm:cxn modelId="{83D48951-BEA1-4AB7-843B-8B02BD45ACB5}" type="presOf" srcId="{E106694F-C476-4BB8-9810-0A6943FA0D8A}" destId="{E702FE35-ECEC-4DED-A17B-0CA0E2DDE335}" srcOrd="0" destOrd="0" presId="urn:microsoft.com/office/officeart/2005/8/layout/cycle6"/>
    <dgm:cxn modelId="{301CCB7C-2B06-4AA0-862E-527B92AC550D}" type="presOf" srcId="{531ED73A-2920-47A8-BC6A-5195A5274A0D}" destId="{B381F90A-55A4-46B8-8FE3-B10B378D0DAF}" srcOrd="0" destOrd="0" presId="urn:microsoft.com/office/officeart/2005/8/layout/cycle6"/>
    <dgm:cxn modelId="{3A3C95CB-4673-490A-911C-EDD0F2213741}" srcId="{3E62CD7D-2C08-4D34-99ED-7D635C582E30}" destId="{20DBCE36-7371-4081-AF7A-53D11DD6D08F}" srcOrd="3" destOrd="0" parTransId="{1BC425A3-3488-4C53-8150-3F76B2BCF061}" sibTransId="{5384A7AF-A35B-4D10-814C-5DEF386C700F}"/>
    <dgm:cxn modelId="{AABD7C38-2B14-4986-89AB-F1279809539E}" type="presOf" srcId="{9DFB5A4B-481C-49E4-99D8-ACB343F290F6}" destId="{1BE29193-2EF8-4C4D-A03A-771BDD51BA13}" srcOrd="0" destOrd="0" presId="urn:microsoft.com/office/officeart/2005/8/layout/cycle6"/>
    <dgm:cxn modelId="{B9B6DE27-75FD-4AA8-A42E-6D753B1436FE}" type="presOf" srcId="{3E62CD7D-2C08-4D34-99ED-7D635C582E30}" destId="{1BACA233-9FF3-49C5-A5CC-0E781ED87C25}" srcOrd="0" destOrd="0" presId="urn:microsoft.com/office/officeart/2005/8/layout/cycle6"/>
    <dgm:cxn modelId="{1E30292D-23CC-4CEA-8421-81FA5146F57F}" type="presOf" srcId="{CDA7E029-BDCB-4AFE-844A-D8201A652FBD}" destId="{492B803F-1D34-46B7-A259-8CE984FA6F98}" srcOrd="0" destOrd="0" presId="urn:microsoft.com/office/officeart/2005/8/layout/cycle6"/>
    <dgm:cxn modelId="{46874179-B0C3-478D-A5BE-1F6AC12CC59B}" type="presOf" srcId="{2D610347-5E8A-4834-B84B-A8CA8C8F3BC6}" destId="{5F6A630E-05E8-4FE1-9F2D-32CB89B8F556}" srcOrd="0" destOrd="0" presId="urn:microsoft.com/office/officeart/2005/8/layout/cycle6"/>
    <dgm:cxn modelId="{8BA174E6-8BB8-4CB2-B223-D180688F16CD}" type="presOf" srcId="{299363F5-9587-4F69-B2E5-BE2930F2CCAB}" destId="{307EC1CA-8C53-4A23-84A8-E507169DE4A9}" srcOrd="0" destOrd="0" presId="urn:microsoft.com/office/officeart/2005/8/layout/cycle6"/>
    <dgm:cxn modelId="{CAB79DAD-B032-456F-953E-247ED37F7575}" srcId="{3E62CD7D-2C08-4D34-99ED-7D635C582E30}" destId="{8111047D-7FE8-4704-9E0E-A73322A5733A}" srcOrd="2" destOrd="0" parTransId="{BF8DEEC6-6525-49A8-872B-6338A0706200}" sibTransId="{5D2A8BF4-8E3F-47FA-8521-7FD27914233A}"/>
    <dgm:cxn modelId="{CD142513-C90C-481C-A273-DC9BF22119EF}" type="presOf" srcId="{5384A7AF-A35B-4D10-814C-5DEF386C700F}" destId="{CB80E2E7-24E3-4AE6-B5EC-189526EB85F4}" srcOrd="0" destOrd="0" presId="urn:microsoft.com/office/officeart/2005/8/layout/cycle6"/>
    <dgm:cxn modelId="{E0D5BD80-CA38-4071-815B-DD327E052ABF}" type="presParOf" srcId="{1BACA233-9FF3-49C5-A5CC-0E781ED87C25}" destId="{B381F90A-55A4-46B8-8FE3-B10B378D0DAF}" srcOrd="0" destOrd="0" presId="urn:microsoft.com/office/officeart/2005/8/layout/cycle6"/>
    <dgm:cxn modelId="{E4824107-36CB-4100-887E-4D153DA8FF68}" type="presParOf" srcId="{1BACA233-9FF3-49C5-A5CC-0E781ED87C25}" destId="{D8AA43A6-C1A8-4EB2-AD75-8C11B40CED1D}" srcOrd="1" destOrd="0" presId="urn:microsoft.com/office/officeart/2005/8/layout/cycle6"/>
    <dgm:cxn modelId="{E9E69FCF-D1F4-4168-89C6-9B4203B52F6B}" type="presParOf" srcId="{1BACA233-9FF3-49C5-A5CC-0E781ED87C25}" destId="{492B803F-1D34-46B7-A259-8CE984FA6F98}" srcOrd="2" destOrd="0" presId="urn:microsoft.com/office/officeart/2005/8/layout/cycle6"/>
    <dgm:cxn modelId="{A6E4090E-7076-4A2D-9E4A-02ED1BCA294F}" type="presParOf" srcId="{1BACA233-9FF3-49C5-A5CC-0E781ED87C25}" destId="{307EC1CA-8C53-4A23-84A8-E507169DE4A9}" srcOrd="3" destOrd="0" presId="urn:microsoft.com/office/officeart/2005/8/layout/cycle6"/>
    <dgm:cxn modelId="{F4981B98-35E2-4E94-9450-1CC87BFC1F39}" type="presParOf" srcId="{1BACA233-9FF3-49C5-A5CC-0E781ED87C25}" destId="{41664F56-4C8C-40B3-A87B-661A67EB30D2}" srcOrd="4" destOrd="0" presId="urn:microsoft.com/office/officeart/2005/8/layout/cycle6"/>
    <dgm:cxn modelId="{FEDED268-6E1E-4D0B-8594-7ECD19F45924}" type="presParOf" srcId="{1BACA233-9FF3-49C5-A5CC-0E781ED87C25}" destId="{5F6A630E-05E8-4FE1-9F2D-32CB89B8F556}" srcOrd="5" destOrd="0" presId="urn:microsoft.com/office/officeart/2005/8/layout/cycle6"/>
    <dgm:cxn modelId="{931DE394-FC18-49D0-9968-8B916789A460}" type="presParOf" srcId="{1BACA233-9FF3-49C5-A5CC-0E781ED87C25}" destId="{490AC36C-99B5-4645-8E29-4A4836E347B0}" srcOrd="6" destOrd="0" presId="urn:microsoft.com/office/officeart/2005/8/layout/cycle6"/>
    <dgm:cxn modelId="{1FA02934-703D-4C90-85CC-585C2F520CEA}" type="presParOf" srcId="{1BACA233-9FF3-49C5-A5CC-0E781ED87C25}" destId="{34E909C3-8661-41F2-9DBF-EDADB4E0D61D}" srcOrd="7" destOrd="0" presId="urn:microsoft.com/office/officeart/2005/8/layout/cycle6"/>
    <dgm:cxn modelId="{0A82A406-503D-4FDD-8937-E79444F691A1}" type="presParOf" srcId="{1BACA233-9FF3-49C5-A5CC-0E781ED87C25}" destId="{3C201815-A9FD-4C1A-8D19-49AB22034629}" srcOrd="8" destOrd="0" presId="urn:microsoft.com/office/officeart/2005/8/layout/cycle6"/>
    <dgm:cxn modelId="{2D2D4F94-ACA5-4A89-A780-8D4649A9A8EB}" type="presParOf" srcId="{1BACA233-9FF3-49C5-A5CC-0E781ED87C25}" destId="{E0562482-63A5-4221-96A8-18F16EBCC9B5}" srcOrd="9" destOrd="0" presId="urn:microsoft.com/office/officeart/2005/8/layout/cycle6"/>
    <dgm:cxn modelId="{1803F9CB-1613-4B03-8F4A-E93D8E14B8CB}" type="presParOf" srcId="{1BACA233-9FF3-49C5-A5CC-0E781ED87C25}" destId="{FF3274B6-983A-4E2B-8B45-2D46507FFF77}" srcOrd="10" destOrd="0" presId="urn:microsoft.com/office/officeart/2005/8/layout/cycle6"/>
    <dgm:cxn modelId="{7AB4D737-1A5F-412B-81C1-DCD4B86E0D10}" type="presParOf" srcId="{1BACA233-9FF3-49C5-A5CC-0E781ED87C25}" destId="{CB80E2E7-24E3-4AE6-B5EC-189526EB85F4}" srcOrd="11" destOrd="0" presId="urn:microsoft.com/office/officeart/2005/8/layout/cycle6"/>
    <dgm:cxn modelId="{E00066DD-08CD-413E-82A5-D672BEDF4919}" type="presParOf" srcId="{1BACA233-9FF3-49C5-A5CC-0E781ED87C25}" destId="{E702FE35-ECEC-4DED-A17B-0CA0E2DDE335}" srcOrd="12" destOrd="0" presId="urn:microsoft.com/office/officeart/2005/8/layout/cycle6"/>
    <dgm:cxn modelId="{15F4962E-1FDA-47C8-8045-CE01355635AA}" type="presParOf" srcId="{1BACA233-9FF3-49C5-A5CC-0E781ED87C25}" destId="{7D31B21F-3F7D-4926-A50F-1A79E95CF6B8}" srcOrd="13" destOrd="0" presId="urn:microsoft.com/office/officeart/2005/8/layout/cycle6"/>
    <dgm:cxn modelId="{C752D3CC-7F12-4CAA-8E52-1852ECBBB613}" type="presParOf" srcId="{1BACA233-9FF3-49C5-A5CC-0E781ED87C25}" destId="{1BE29193-2EF8-4C4D-A03A-771BDD51BA1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1F90A-55A4-46B8-8FE3-B10B378D0DAF}">
      <dsp:nvSpPr>
        <dsp:cNvPr id="0" name=""/>
        <dsp:cNvSpPr/>
      </dsp:nvSpPr>
      <dsp:spPr>
        <a:xfrm>
          <a:off x="4028073" y="2834"/>
          <a:ext cx="1829406" cy="118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skrócona szyja</a:t>
          </a:r>
        </a:p>
      </dsp:txBody>
      <dsp:txXfrm>
        <a:off x="4086121" y="60882"/>
        <a:ext cx="1713310" cy="1073018"/>
      </dsp:txXfrm>
    </dsp:sp>
    <dsp:sp modelId="{492B803F-1D34-46B7-A259-8CE984FA6F98}">
      <dsp:nvSpPr>
        <dsp:cNvPr id="0" name=""/>
        <dsp:cNvSpPr/>
      </dsp:nvSpPr>
      <dsp:spPr>
        <a:xfrm>
          <a:off x="2566781" y="597391"/>
          <a:ext cx="4751989" cy="4751989"/>
        </a:xfrm>
        <a:custGeom>
          <a:avLst/>
          <a:gdLst/>
          <a:ahLst/>
          <a:cxnLst/>
          <a:rect l="0" t="0" r="0" b="0"/>
          <a:pathLst>
            <a:path>
              <a:moveTo>
                <a:pt x="3303268" y="188412"/>
              </a:moveTo>
              <a:arcTo wR="2375994" hR="2375994" stAng="17578269" swAng="19617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EC1CA-8C53-4A23-84A8-E507169DE4A9}">
      <dsp:nvSpPr>
        <dsp:cNvPr id="0" name=""/>
        <dsp:cNvSpPr/>
      </dsp:nvSpPr>
      <dsp:spPr>
        <a:xfrm>
          <a:off x="6287778" y="1644606"/>
          <a:ext cx="1829406" cy="118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uwstecznione kończyny tylne</a:t>
          </a:r>
        </a:p>
      </dsp:txBody>
      <dsp:txXfrm>
        <a:off x="6345826" y="1702654"/>
        <a:ext cx="1713310" cy="1073018"/>
      </dsp:txXfrm>
    </dsp:sp>
    <dsp:sp modelId="{5F6A630E-05E8-4FE1-9F2D-32CB89B8F556}">
      <dsp:nvSpPr>
        <dsp:cNvPr id="0" name=""/>
        <dsp:cNvSpPr/>
      </dsp:nvSpPr>
      <dsp:spPr>
        <a:xfrm>
          <a:off x="2566781" y="597391"/>
          <a:ext cx="4751989" cy="4751989"/>
        </a:xfrm>
        <a:custGeom>
          <a:avLst/>
          <a:gdLst/>
          <a:ahLst/>
          <a:cxnLst/>
          <a:rect l="0" t="0" r="0" b="0"/>
          <a:pathLst>
            <a:path>
              <a:moveTo>
                <a:pt x="4748726" y="2251518"/>
              </a:moveTo>
              <a:arcTo wR="2375994" hR="2375994" stAng="21419816" swAng="21964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AC36C-99B5-4645-8E29-4A4836E347B0}">
      <dsp:nvSpPr>
        <dsp:cNvPr id="0" name=""/>
        <dsp:cNvSpPr/>
      </dsp:nvSpPr>
      <dsp:spPr>
        <a:xfrm>
          <a:off x="5424647" y="4301049"/>
          <a:ext cx="1829406" cy="118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brak ucha zewnętrznego oraz owłosienia</a:t>
          </a:r>
        </a:p>
      </dsp:txBody>
      <dsp:txXfrm>
        <a:off x="5482695" y="4359097"/>
        <a:ext cx="1713310" cy="1073018"/>
      </dsp:txXfrm>
    </dsp:sp>
    <dsp:sp modelId="{3C201815-A9FD-4C1A-8D19-49AB22034629}">
      <dsp:nvSpPr>
        <dsp:cNvPr id="0" name=""/>
        <dsp:cNvSpPr/>
      </dsp:nvSpPr>
      <dsp:spPr>
        <a:xfrm>
          <a:off x="2591385" y="592430"/>
          <a:ext cx="4751989" cy="4751989"/>
        </a:xfrm>
        <a:custGeom>
          <a:avLst/>
          <a:gdLst/>
          <a:ahLst/>
          <a:cxnLst/>
          <a:rect l="0" t="0" r="0" b="0"/>
          <a:pathLst>
            <a:path>
              <a:moveTo>
                <a:pt x="2823965" y="4709377"/>
              </a:moveTo>
              <a:arcTo wR="2375994" hR="2375994" stAng="4747944" swAng="13520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62482-63A5-4221-96A8-18F16EBCC9B5}">
      <dsp:nvSpPr>
        <dsp:cNvPr id="0" name=""/>
        <dsp:cNvSpPr/>
      </dsp:nvSpPr>
      <dsp:spPr>
        <a:xfrm>
          <a:off x="2648250" y="4301042"/>
          <a:ext cx="1829406" cy="118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spłaszczone kończyny przednie</a:t>
          </a:r>
        </a:p>
      </dsp:txBody>
      <dsp:txXfrm>
        <a:off x="2706298" y="4359090"/>
        <a:ext cx="1713310" cy="1073018"/>
      </dsp:txXfrm>
    </dsp:sp>
    <dsp:sp modelId="{CB80E2E7-24E3-4AE6-B5EC-189526EB85F4}">
      <dsp:nvSpPr>
        <dsp:cNvPr id="0" name=""/>
        <dsp:cNvSpPr/>
      </dsp:nvSpPr>
      <dsp:spPr>
        <a:xfrm>
          <a:off x="2567675" y="581282"/>
          <a:ext cx="4751989" cy="4751989"/>
        </a:xfrm>
        <a:custGeom>
          <a:avLst/>
          <a:gdLst/>
          <a:ahLst/>
          <a:cxnLst/>
          <a:rect l="0" t="0" r="0" b="0"/>
          <a:pathLst>
            <a:path>
              <a:moveTo>
                <a:pt x="407912" y="3707160"/>
              </a:moveTo>
              <a:arcTo wR="2375994" hR="2375994" stAng="8755589" swAng="22012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2FE35-ECEC-4DED-A17B-0CA0E2DDE335}">
      <dsp:nvSpPr>
        <dsp:cNvPr id="0" name=""/>
        <dsp:cNvSpPr/>
      </dsp:nvSpPr>
      <dsp:spPr>
        <a:xfrm>
          <a:off x="1768367" y="1644606"/>
          <a:ext cx="1829406" cy="118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wrzecionowaty kształt ciała</a:t>
          </a:r>
        </a:p>
      </dsp:txBody>
      <dsp:txXfrm>
        <a:off x="1826415" y="1702654"/>
        <a:ext cx="1713310" cy="1073018"/>
      </dsp:txXfrm>
    </dsp:sp>
    <dsp:sp modelId="{1BE29193-2EF8-4C4D-A03A-771BDD51BA13}">
      <dsp:nvSpPr>
        <dsp:cNvPr id="0" name=""/>
        <dsp:cNvSpPr/>
      </dsp:nvSpPr>
      <dsp:spPr>
        <a:xfrm>
          <a:off x="2566781" y="597391"/>
          <a:ext cx="4751989" cy="4751989"/>
        </a:xfrm>
        <a:custGeom>
          <a:avLst/>
          <a:gdLst/>
          <a:ahLst/>
          <a:cxnLst/>
          <a:rect l="0" t="0" r="0" b="0"/>
          <a:pathLst>
            <a:path>
              <a:moveTo>
                <a:pt x="413959" y="1035931"/>
              </a:moveTo>
              <a:arcTo wR="2375994" hR="2375994" stAng="12859976" swAng="19617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0.11077</cdr:x>
      <cdr:y>0.0201</cdr:y>
    </cdr:from>
    <cdr:to>
      <cdr:x>1</cdr:x>
      <cdr:y>0.16556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370875" y="47504"/>
          <a:ext cx="2977281" cy="343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dirty="0"/>
            <a:t>puls nurkującego słonia morskiego</a:t>
          </a:r>
          <a:endParaRPr lang="en-IE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25875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58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43"/>
          <p:cNvSpPr txBox="1">
            <a:spLocks noGrp="1"/>
          </p:cNvSpPr>
          <p:nvPr>
            <p:ph type="body" idx="2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43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4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4"/>
          <p:cNvSpPr txBox="1">
            <a:spLocks noGrp="1"/>
          </p:cNvSpPr>
          <p:nvPr>
            <p:ph type="body" idx="2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4"/>
          <p:cNvSpPr txBox="1">
            <a:spLocks noGrp="1"/>
          </p:cNvSpPr>
          <p:nvPr>
            <p:ph type="body" idx="3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4"/>
          <p:cNvSpPr txBox="1">
            <a:spLocks noGrp="1"/>
          </p:cNvSpPr>
          <p:nvPr>
            <p:ph type="body" idx="4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body" idx="5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44"/>
          <p:cNvSpPr txBox="1">
            <a:spLocks noGrp="1"/>
          </p:cNvSpPr>
          <p:nvPr>
            <p:ph type="body" idx="6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2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body" idx="2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0"/>
          <p:cNvSpPr txBox="1">
            <a:spLocks noGrp="1"/>
          </p:cNvSpPr>
          <p:nvPr>
            <p:ph type="body" idx="2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body" idx="3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body" idx="2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body" idx="2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0;p2">
            <a:extLst>
              <a:ext uri="{FF2B5EF4-FFF2-40B4-BE49-F238E27FC236}">
                <a16:creationId xmlns:a16="http://schemas.microsoft.com/office/drawing/2014/main" id="{F56C7C0A-73AD-471A-8073-5CE82D693B01}"/>
              </a:ext>
            </a:extLst>
          </p:cNvPr>
          <p:cNvSpPr/>
          <p:nvPr/>
        </p:nvSpPr>
        <p:spPr>
          <a:xfrm>
            <a:off x="177" y="163414"/>
            <a:ext cx="10080272" cy="46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9" rIns="91422" bIns="45699" anchor="ctr" anchorCtr="0">
            <a:spAutoFit/>
          </a:bodyPr>
          <a:lstStyle/>
          <a:p>
            <a:pPr marL="108348" algn="ctr"/>
            <a:r>
              <a:rPr lang="pl-PL" sz="2400" b="1" dirty="0"/>
              <a:t>SUPERMOCE MIESZKAŃCÓW BAŁTYKU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9F8FBD1-F043-4FBE-A026-3557AB256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215" y="4543151"/>
            <a:ext cx="6170195" cy="112729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1562862-8529-475A-B3D2-6F1D4E658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200" y="827558"/>
            <a:ext cx="4342224" cy="38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2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0;p2">
            <a:extLst>
              <a:ext uri="{FF2B5EF4-FFF2-40B4-BE49-F238E27FC236}">
                <a16:creationId xmlns:a16="http://schemas.microsoft.com/office/drawing/2014/main" id="{EEC39A0C-5BC3-4D6C-8360-EF2FF4CDE1DA}"/>
              </a:ext>
            </a:extLst>
          </p:cNvPr>
          <p:cNvSpPr/>
          <p:nvPr/>
        </p:nvSpPr>
        <p:spPr>
          <a:xfrm>
            <a:off x="1374947" y="185911"/>
            <a:ext cx="70103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Brak tlenu dostępnego dla ssaków pod wodą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72;p5">
            <a:extLst>
              <a:ext uri="{FF2B5EF4-FFF2-40B4-BE49-F238E27FC236}">
                <a16:creationId xmlns:a16="http://schemas.microsoft.com/office/drawing/2014/main" id="{699AAA9E-E6EF-4AC8-A7D5-9F6AF22AFD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1806" y="3303295"/>
            <a:ext cx="2719755" cy="19010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2DB57326-D760-4AA3-BC1F-BDCF345BBAEA}"/>
              </a:ext>
            </a:extLst>
          </p:cNvPr>
          <p:cNvSpPr/>
          <p:nvPr/>
        </p:nvSpPr>
        <p:spPr>
          <a:xfrm rot="13194258">
            <a:off x="2665784" y="688831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górę 8">
            <a:extLst>
              <a:ext uri="{FF2B5EF4-FFF2-40B4-BE49-F238E27FC236}">
                <a16:creationId xmlns:a16="http://schemas.microsoft.com/office/drawing/2014/main" id="{E469EA8F-F0D0-4EB8-9686-7D6A8F1F0C52}"/>
              </a:ext>
            </a:extLst>
          </p:cNvPr>
          <p:cNvSpPr/>
          <p:nvPr/>
        </p:nvSpPr>
        <p:spPr>
          <a:xfrm rot="8305306">
            <a:off x="6098079" y="760588"/>
            <a:ext cx="715108" cy="986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Google Shape;120;p2">
            <a:extLst>
              <a:ext uri="{FF2B5EF4-FFF2-40B4-BE49-F238E27FC236}">
                <a16:creationId xmlns:a16="http://schemas.microsoft.com/office/drawing/2014/main" id="{7F510471-6E40-4F35-89CE-3866C8A96922}"/>
              </a:ext>
            </a:extLst>
          </p:cNvPr>
          <p:cNvSpPr/>
          <p:nvPr/>
        </p:nvSpPr>
        <p:spPr>
          <a:xfrm>
            <a:off x="565475" y="1836671"/>
            <a:ext cx="36542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MAGAZYNOWANIE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0;p2">
            <a:extLst>
              <a:ext uri="{FF2B5EF4-FFF2-40B4-BE49-F238E27FC236}">
                <a16:creationId xmlns:a16="http://schemas.microsoft.com/office/drawing/2014/main" id="{DF753661-8723-4E17-9E1D-F9700BF50287}"/>
              </a:ext>
            </a:extLst>
          </p:cNvPr>
          <p:cNvSpPr/>
          <p:nvPr/>
        </p:nvSpPr>
        <p:spPr>
          <a:xfrm>
            <a:off x="5102883" y="1824662"/>
            <a:ext cx="36542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OSZCZĘDZANIE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0;p2">
            <a:extLst>
              <a:ext uri="{FF2B5EF4-FFF2-40B4-BE49-F238E27FC236}">
                <a16:creationId xmlns:a16="http://schemas.microsoft.com/office/drawing/2014/main" id="{14B96C66-211E-40D2-9CB4-8BDF5511CE31}"/>
              </a:ext>
            </a:extLst>
          </p:cNvPr>
          <p:cNvSpPr/>
          <p:nvPr/>
        </p:nvSpPr>
        <p:spPr>
          <a:xfrm>
            <a:off x="164124" y="2557277"/>
            <a:ext cx="435099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hemoglobina, mioglobina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Diagram 30">
            <a:extLst>
              <a:ext uri="{FF2B5EF4-FFF2-40B4-BE49-F238E27FC236}">
                <a16:creationId xmlns:a16="http://schemas.microsoft.com/office/drawing/2014/main" id="{975E059C-62E5-4C1F-8135-15DE445A4F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982991"/>
              </p:ext>
            </p:extLst>
          </p:nvPr>
        </p:nvGraphicFramePr>
        <p:xfrm>
          <a:off x="5568463" y="3072127"/>
          <a:ext cx="3348156" cy="236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Google Shape;120;p2">
            <a:extLst>
              <a:ext uri="{FF2B5EF4-FFF2-40B4-BE49-F238E27FC236}">
                <a16:creationId xmlns:a16="http://schemas.microsoft.com/office/drawing/2014/main" id="{A7A2062B-90C7-4F20-AEEB-128EBA355F8B}"/>
              </a:ext>
            </a:extLst>
          </p:cNvPr>
          <p:cNvSpPr/>
          <p:nvPr/>
        </p:nvSpPr>
        <p:spPr>
          <a:xfrm>
            <a:off x="4302370" y="2559446"/>
            <a:ext cx="577825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bradykardia, zwężenie naczyń krwionośnych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20;p2">
            <a:extLst>
              <a:ext uri="{FF2B5EF4-FFF2-40B4-BE49-F238E27FC236}">
                <a16:creationId xmlns:a16="http://schemas.microsoft.com/office/drawing/2014/main" id="{C69BC2F6-96D0-4C06-AD37-C9E4AC53AE0F}"/>
              </a:ext>
            </a:extLst>
          </p:cNvPr>
          <p:cNvSpPr/>
          <p:nvPr/>
        </p:nvSpPr>
        <p:spPr>
          <a:xfrm>
            <a:off x="246185" y="3006826"/>
            <a:ext cx="435099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tkanka mięśniowa</a:t>
            </a:r>
            <a:endParaRPr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20;p2">
            <a:extLst>
              <a:ext uri="{FF2B5EF4-FFF2-40B4-BE49-F238E27FC236}">
                <a16:creationId xmlns:a16="http://schemas.microsoft.com/office/drawing/2014/main" id="{68BBC897-921B-4A28-93B4-B6A31ACD5C33}"/>
              </a:ext>
            </a:extLst>
          </p:cNvPr>
          <p:cNvSpPr/>
          <p:nvPr/>
        </p:nvSpPr>
        <p:spPr>
          <a:xfrm>
            <a:off x="747605" y="5281665"/>
            <a:ext cx="334815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krowy 		walenia</a:t>
            </a:r>
            <a:endParaRPr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38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10013A0-BE2C-451A-8AD9-EED93E82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6" y="0"/>
            <a:ext cx="8804452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5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0;p2">
            <a:extLst>
              <a:ext uri="{FF2B5EF4-FFF2-40B4-BE49-F238E27FC236}">
                <a16:creationId xmlns:a16="http://schemas.microsoft.com/office/drawing/2014/main" id="{EEC39A0C-5BC3-4D6C-8360-EF2FF4CDE1DA}"/>
              </a:ext>
            </a:extLst>
          </p:cNvPr>
          <p:cNvSpPr/>
          <p:nvPr/>
        </p:nvSpPr>
        <p:spPr>
          <a:xfrm>
            <a:off x="-145728" y="2166018"/>
            <a:ext cx="32027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wysokie ciśnienie</a:t>
            </a:r>
          </a:p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pod wodą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2DB57326-D760-4AA3-BC1F-BDCF345BBAEA}"/>
              </a:ext>
            </a:extLst>
          </p:cNvPr>
          <p:cNvSpPr/>
          <p:nvPr/>
        </p:nvSpPr>
        <p:spPr>
          <a:xfrm rot="3427245">
            <a:off x="3322144" y="913764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górę 8">
            <a:extLst>
              <a:ext uri="{FF2B5EF4-FFF2-40B4-BE49-F238E27FC236}">
                <a16:creationId xmlns:a16="http://schemas.microsoft.com/office/drawing/2014/main" id="{E469EA8F-F0D0-4EB8-9686-7D6A8F1F0C52}"/>
              </a:ext>
            </a:extLst>
          </p:cNvPr>
          <p:cNvSpPr/>
          <p:nvPr/>
        </p:nvSpPr>
        <p:spPr>
          <a:xfrm rot="7316549">
            <a:off x="2981337" y="3461636"/>
            <a:ext cx="715108" cy="986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Google Shape;120;p2">
            <a:extLst>
              <a:ext uri="{FF2B5EF4-FFF2-40B4-BE49-F238E27FC236}">
                <a16:creationId xmlns:a16="http://schemas.microsoft.com/office/drawing/2014/main" id="{7F510471-6E40-4F35-89CE-3866C8A96922}"/>
              </a:ext>
            </a:extLst>
          </p:cNvPr>
          <p:cNvSpPr/>
          <p:nvPr/>
        </p:nvSpPr>
        <p:spPr>
          <a:xfrm>
            <a:off x="3908256" y="4097287"/>
            <a:ext cx="3441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kompresja pł</a:t>
            </a:r>
            <a:r>
              <a:rPr lang="pl-PL" sz="2400" b="1" dirty="0"/>
              <a:t>uc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0;p2">
            <a:extLst>
              <a:ext uri="{FF2B5EF4-FFF2-40B4-BE49-F238E27FC236}">
                <a16:creationId xmlns:a16="http://schemas.microsoft.com/office/drawing/2014/main" id="{DF753661-8723-4E17-9E1D-F9700BF50287}"/>
              </a:ext>
            </a:extLst>
          </p:cNvPr>
          <p:cNvSpPr/>
          <p:nvPr/>
        </p:nvSpPr>
        <p:spPr>
          <a:xfrm>
            <a:off x="4290299" y="553603"/>
            <a:ext cx="29950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elastyczna klatka piersiowa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20;p2">
            <a:extLst>
              <a:ext uri="{FF2B5EF4-FFF2-40B4-BE49-F238E27FC236}">
                <a16:creationId xmlns:a16="http://schemas.microsoft.com/office/drawing/2014/main" id="{A7A2062B-90C7-4F20-AEEB-128EBA355F8B}"/>
              </a:ext>
            </a:extLst>
          </p:cNvPr>
          <p:cNvSpPr/>
          <p:nvPr/>
        </p:nvSpPr>
        <p:spPr>
          <a:xfrm>
            <a:off x="4302371" y="2117706"/>
            <a:ext cx="283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brak zatok</a:t>
            </a:r>
          </a:p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czaszkowych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71;p5">
            <a:extLst>
              <a:ext uri="{FF2B5EF4-FFF2-40B4-BE49-F238E27FC236}">
                <a16:creationId xmlns:a16="http://schemas.microsoft.com/office/drawing/2014/main" id="{71C10C95-841B-478F-A5C7-7464B01EAB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7913" y="1047038"/>
            <a:ext cx="2621442" cy="3576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trzałka: w górę 15">
            <a:extLst>
              <a:ext uri="{FF2B5EF4-FFF2-40B4-BE49-F238E27FC236}">
                <a16:creationId xmlns:a16="http://schemas.microsoft.com/office/drawing/2014/main" id="{4520BD0D-6132-4EBF-8EB8-647224B4B24F}"/>
              </a:ext>
            </a:extLst>
          </p:cNvPr>
          <p:cNvSpPr/>
          <p:nvPr/>
        </p:nvSpPr>
        <p:spPr>
          <a:xfrm rot="5400000">
            <a:off x="3434506" y="2071185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076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84711"/>
            <a:ext cx="1008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b="1" dirty="0"/>
              <a:t>Choroba dekompresyjna</a:t>
            </a:r>
            <a:r>
              <a:rPr lang="pl-PL" sz="1800" dirty="0"/>
              <a:t>, </a:t>
            </a:r>
            <a:r>
              <a:rPr lang="pl-PL" sz="1800" b="1" dirty="0"/>
              <a:t>DCS</a:t>
            </a:r>
            <a:r>
              <a:rPr lang="pl-PL" sz="1800" dirty="0"/>
              <a:t>, </a:t>
            </a:r>
            <a:r>
              <a:rPr lang="pl-PL" sz="1800" b="1" dirty="0"/>
              <a:t>choroba kesonowa </a:t>
            </a:r>
            <a:r>
              <a:rPr lang="pl-PL" sz="1800" dirty="0"/>
              <a:t>– zespół objawów dotykających osobę wystawioną na zbyt szybko zmniejszające się ciśnienie zewnętrzne.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0" y="1346623"/>
            <a:ext cx="1008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/>
              <a:t>Choroba dekompresyjna może wystąpić w sytuacji, gdy nurek zbyt szybko wynurzy się na powierzchnię bez zastosowania odpowiedniej prędkości i przystanków dekompresyjnych.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-2" y="2435265"/>
            <a:ext cx="1008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/>
              <a:t>Następuje wówczas zmniejszanie ciśnienia otoczenia, co powoduje z kolei powstawanie pęcherzyków gazu obojętnego (zazwyczaj azotu) w tkankach i płynach ustrojowych organizmu. Pęcherzyki te mogą blokować dopływ krwi i tlenu do mózgu oraz innych ważnych organów, a także powodować tworzenie się skrzepów krwi w naczyniach krwionośnych.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20CCCE1-FB2A-471D-B766-A905A3E30E52}"/>
              </a:ext>
            </a:extLst>
          </p:cNvPr>
          <p:cNvSpPr txBox="1"/>
          <p:nvPr/>
        </p:nvSpPr>
        <p:spPr>
          <a:xfrm>
            <a:off x="-1" y="4161639"/>
            <a:ext cx="1008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/>
              <a:t>Pozbycie się większości powietrza z płuc przed zanurkowaniem chroni ssaki morskie przed chorobą dekompresyjną.</a:t>
            </a:r>
          </a:p>
        </p:txBody>
      </p:sp>
    </p:spTree>
    <p:extLst>
      <p:ext uri="{BB962C8B-B14F-4D97-AF65-F5344CB8AC3E}">
        <p14:creationId xmlns:p14="http://schemas.microsoft.com/office/powerpoint/2010/main" val="32931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0;p2">
            <a:extLst>
              <a:ext uri="{FF2B5EF4-FFF2-40B4-BE49-F238E27FC236}">
                <a16:creationId xmlns:a16="http://schemas.microsoft.com/office/drawing/2014/main" id="{EEC39A0C-5BC3-4D6C-8360-EF2FF4CDE1DA}"/>
              </a:ext>
            </a:extLst>
          </p:cNvPr>
          <p:cNvSpPr/>
          <p:nvPr/>
        </p:nvSpPr>
        <p:spPr>
          <a:xfrm>
            <a:off x="-145728" y="2166018"/>
            <a:ext cx="32027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szybka utrata </a:t>
            </a:r>
            <a:b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ciepła pod wodą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2DB57326-D760-4AA3-BC1F-BDCF345BBAEA}"/>
              </a:ext>
            </a:extLst>
          </p:cNvPr>
          <p:cNvSpPr/>
          <p:nvPr/>
        </p:nvSpPr>
        <p:spPr>
          <a:xfrm rot="3427245">
            <a:off x="3322144" y="913764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górę 8">
            <a:extLst>
              <a:ext uri="{FF2B5EF4-FFF2-40B4-BE49-F238E27FC236}">
                <a16:creationId xmlns:a16="http://schemas.microsoft.com/office/drawing/2014/main" id="{E469EA8F-F0D0-4EB8-9686-7D6A8F1F0C52}"/>
              </a:ext>
            </a:extLst>
          </p:cNvPr>
          <p:cNvSpPr/>
          <p:nvPr/>
        </p:nvSpPr>
        <p:spPr>
          <a:xfrm rot="7316549">
            <a:off x="2981337" y="3461636"/>
            <a:ext cx="715108" cy="986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Google Shape;120;p2">
            <a:extLst>
              <a:ext uri="{FF2B5EF4-FFF2-40B4-BE49-F238E27FC236}">
                <a16:creationId xmlns:a16="http://schemas.microsoft.com/office/drawing/2014/main" id="{7F510471-6E40-4F35-89CE-3866C8A96922}"/>
              </a:ext>
            </a:extLst>
          </p:cNvPr>
          <p:cNvSpPr/>
          <p:nvPr/>
        </p:nvSpPr>
        <p:spPr>
          <a:xfrm>
            <a:off x="3656490" y="3819582"/>
            <a:ext cx="3441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obecność futra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0;p2">
            <a:extLst>
              <a:ext uri="{FF2B5EF4-FFF2-40B4-BE49-F238E27FC236}">
                <a16:creationId xmlns:a16="http://schemas.microsoft.com/office/drawing/2014/main" id="{DF753661-8723-4E17-9E1D-F9700BF50287}"/>
              </a:ext>
            </a:extLst>
          </p:cNvPr>
          <p:cNvSpPr/>
          <p:nvPr/>
        </p:nvSpPr>
        <p:spPr>
          <a:xfrm>
            <a:off x="4102508" y="589125"/>
            <a:ext cx="29950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gruba warstwa tłuszczu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20;p2">
            <a:extLst>
              <a:ext uri="{FF2B5EF4-FFF2-40B4-BE49-F238E27FC236}">
                <a16:creationId xmlns:a16="http://schemas.microsoft.com/office/drawing/2014/main" id="{A7A2062B-90C7-4F20-AEEB-128EBA355F8B}"/>
              </a:ext>
            </a:extLst>
          </p:cNvPr>
          <p:cNvSpPr/>
          <p:nvPr/>
        </p:nvSpPr>
        <p:spPr>
          <a:xfrm>
            <a:off x="4258296" y="2116375"/>
            <a:ext cx="283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/>
              <a:t>karmienie tłustym mlekiem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trzałka: w górę 15">
            <a:extLst>
              <a:ext uri="{FF2B5EF4-FFF2-40B4-BE49-F238E27FC236}">
                <a16:creationId xmlns:a16="http://schemas.microsoft.com/office/drawing/2014/main" id="{4520BD0D-6132-4EBF-8EB8-647224B4B24F}"/>
              </a:ext>
            </a:extLst>
          </p:cNvPr>
          <p:cNvSpPr/>
          <p:nvPr/>
        </p:nvSpPr>
        <p:spPr>
          <a:xfrm rot="5400000">
            <a:off x="3434506" y="2071185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oogle Shape;169;p5" descr="P:\Błękitna Szkoła\Materiał do Centrum EKSPERYMENT\tablice\tkanka tłuszczowa.tif">
            <a:extLst>
              <a:ext uri="{FF2B5EF4-FFF2-40B4-BE49-F238E27FC236}">
                <a16:creationId xmlns:a16="http://schemas.microsoft.com/office/drawing/2014/main" id="{027B3724-811F-4828-B330-85A1E9B968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97568" y="56882"/>
            <a:ext cx="3410195" cy="2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0;p5">
            <a:extLst>
              <a:ext uri="{FF2B5EF4-FFF2-40B4-BE49-F238E27FC236}">
                <a16:creationId xmlns:a16="http://schemas.microsoft.com/office/drawing/2014/main" id="{F3DD9E6C-3256-4425-BE22-6816BA8146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7568" y="3276574"/>
            <a:ext cx="2363998" cy="2156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02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0;p2">
            <a:extLst>
              <a:ext uri="{FF2B5EF4-FFF2-40B4-BE49-F238E27FC236}">
                <a16:creationId xmlns:a16="http://schemas.microsoft.com/office/drawing/2014/main" id="{EEC39A0C-5BC3-4D6C-8360-EF2FF4CDE1DA}"/>
              </a:ext>
            </a:extLst>
          </p:cNvPr>
          <p:cNvSpPr/>
          <p:nvPr/>
        </p:nvSpPr>
        <p:spPr>
          <a:xfrm>
            <a:off x="-145728" y="2166018"/>
            <a:ext cx="32027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brak światła </a:t>
            </a:r>
            <a:b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 wodą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2DB57326-D760-4AA3-BC1F-BDCF345BBAEA}"/>
              </a:ext>
            </a:extLst>
          </p:cNvPr>
          <p:cNvSpPr/>
          <p:nvPr/>
        </p:nvSpPr>
        <p:spPr>
          <a:xfrm rot="3427245">
            <a:off x="2791530" y="719831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górę 8">
            <a:extLst>
              <a:ext uri="{FF2B5EF4-FFF2-40B4-BE49-F238E27FC236}">
                <a16:creationId xmlns:a16="http://schemas.microsoft.com/office/drawing/2014/main" id="{E469EA8F-F0D0-4EB8-9686-7D6A8F1F0C52}"/>
              </a:ext>
            </a:extLst>
          </p:cNvPr>
          <p:cNvSpPr/>
          <p:nvPr/>
        </p:nvSpPr>
        <p:spPr>
          <a:xfrm rot="7316549">
            <a:off x="2699470" y="3498203"/>
            <a:ext cx="715108" cy="986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Google Shape;120;p2">
            <a:extLst>
              <a:ext uri="{FF2B5EF4-FFF2-40B4-BE49-F238E27FC236}">
                <a16:creationId xmlns:a16="http://schemas.microsoft.com/office/drawing/2014/main" id="{7F510471-6E40-4F35-89CE-3866C8A96922}"/>
              </a:ext>
            </a:extLst>
          </p:cNvPr>
          <p:cNvSpPr/>
          <p:nvPr/>
        </p:nvSpPr>
        <p:spPr>
          <a:xfrm>
            <a:off x="3289978" y="3846850"/>
            <a:ext cx="3441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echolokacja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0;p2">
            <a:extLst>
              <a:ext uri="{FF2B5EF4-FFF2-40B4-BE49-F238E27FC236}">
                <a16:creationId xmlns:a16="http://schemas.microsoft.com/office/drawing/2014/main" id="{DF753661-8723-4E17-9E1D-F9700BF50287}"/>
              </a:ext>
            </a:extLst>
          </p:cNvPr>
          <p:cNvSpPr/>
          <p:nvPr/>
        </p:nvSpPr>
        <p:spPr>
          <a:xfrm>
            <a:off x="3771758" y="442089"/>
            <a:ext cx="29950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zmodyfikowana budowa oka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20;p2">
            <a:extLst>
              <a:ext uri="{FF2B5EF4-FFF2-40B4-BE49-F238E27FC236}">
                <a16:creationId xmlns:a16="http://schemas.microsoft.com/office/drawing/2014/main" id="{A7A2062B-90C7-4F20-AEEB-128EBA355F8B}"/>
              </a:ext>
            </a:extLst>
          </p:cNvPr>
          <p:cNvSpPr/>
          <p:nvPr/>
        </p:nvSpPr>
        <p:spPr>
          <a:xfrm>
            <a:off x="3664625" y="2089541"/>
            <a:ext cx="283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obecność </a:t>
            </a:r>
            <a:r>
              <a:rPr lang="pl-PL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wibrysów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trzałka: w górę 15">
            <a:extLst>
              <a:ext uri="{FF2B5EF4-FFF2-40B4-BE49-F238E27FC236}">
                <a16:creationId xmlns:a16="http://schemas.microsoft.com/office/drawing/2014/main" id="{4520BD0D-6132-4EBF-8EB8-647224B4B24F}"/>
              </a:ext>
            </a:extLst>
          </p:cNvPr>
          <p:cNvSpPr/>
          <p:nvPr/>
        </p:nvSpPr>
        <p:spPr>
          <a:xfrm rot="5400000">
            <a:off x="3023538" y="2052632"/>
            <a:ext cx="715108" cy="102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EF7D0C7-3BC7-4B85-B80A-D399451C3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818" y="23085"/>
            <a:ext cx="1747583" cy="167674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86244DA-A2FE-4FFA-AC94-FACDE3A0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670" y="2137935"/>
            <a:ext cx="1730094" cy="1421995"/>
          </a:xfrm>
          <a:prstGeom prst="rect">
            <a:avLst/>
          </a:prstGeom>
        </p:spPr>
      </p:pic>
      <p:pic>
        <p:nvPicPr>
          <p:cNvPr id="17" name="Google Shape;166;p5">
            <a:extLst>
              <a:ext uri="{FF2B5EF4-FFF2-40B4-BE49-F238E27FC236}">
                <a16:creationId xmlns:a16="http://schemas.microsoft.com/office/drawing/2014/main" id="{887253BD-8EAA-4DC7-B299-3876F4E5D1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9223" y="2165492"/>
            <a:ext cx="1613292" cy="133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;p5" descr="P:\Błękitna Szkoła\Materiał do Centrum EKSPERYMENT\tablice\wstępne projekty tablic\echolokacja morswin 2.png">
            <a:extLst>
              <a:ext uri="{FF2B5EF4-FFF2-40B4-BE49-F238E27FC236}">
                <a16:creationId xmlns:a16="http://schemas.microsoft.com/office/drawing/2014/main" id="{0C5FE45A-1F19-4523-8C2F-166A2516B2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7734" y="3647604"/>
            <a:ext cx="3747928" cy="2011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92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28CEAD1-D9A5-45E0-B557-0DA7F6C4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3" y="0"/>
            <a:ext cx="9110639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9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/>
        </p:nvSpPr>
        <p:spPr>
          <a:xfrm>
            <a:off x="433754" y="405589"/>
            <a:ext cx="9472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ROLA SSAKÓW W EKOSYSTEMIE MORZA BAŁTYCKIEGO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14" descr="P:\Błękitna Szkoła\BRITA\! materiały do lekcji online\zdjęcia fok\M.Koss 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844" y="1220399"/>
            <a:ext cx="4065559" cy="30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4"/>
          <p:cNvSpPr txBox="1"/>
          <p:nvPr/>
        </p:nvSpPr>
        <p:spPr>
          <a:xfrm>
            <a:off x="187569" y="1778810"/>
            <a:ext cx="474784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regulacja stanu oraz kondycji stad ryb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zachowanie równowagi w funkcjonowaniu ekosystemu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l-PL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wskaźniki stanu środowiska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/>
          <p:nvPr/>
        </p:nvSpPr>
        <p:spPr>
          <a:xfrm>
            <a:off x="0" y="369054"/>
            <a:ext cx="100806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JAK NALEŻY SIĘ ZACHOWAĆ, </a:t>
            </a:r>
            <a:br>
              <a:rPr lang="pl-PL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GDY ZAOBSERWUJEMY FOKĘ NA PLAŻY?</a:t>
            </a:r>
            <a:r>
              <a:rPr lang="pl-PL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7" descr="Z:\Justyna\#P32808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6062" y="1569343"/>
            <a:ext cx="4525970" cy="292059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7"/>
          <p:cNvSpPr/>
          <p:nvPr/>
        </p:nvSpPr>
        <p:spPr>
          <a:xfrm>
            <a:off x="0" y="1958112"/>
            <a:ext cx="5603631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 PŁOSZYĆ ZWIERZĘCIA I ZAPEWNIĆ MU SPOKÓJ</a:t>
            </a:r>
            <a:endParaRPr sz="1600" dirty="0"/>
          </a:p>
          <a:p>
            <a:pPr marL="3429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ZACHOWAĆ BEZPIECZNĄ ODLEGŁOŚĆ OK. 20 METRÓW</a:t>
            </a:r>
            <a:endParaRPr sz="1600" dirty="0"/>
          </a:p>
          <a:p>
            <a:pPr marL="3429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ZAWIADOMIĆ STACJĘ MORSKĄ IM. PROF. KRZYSZTOFA SKÓRY UNIWERSYTETU GDAŃSKIEGO </a:t>
            </a:r>
            <a:b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TELEFON ALARMOWY: 601 88 99 40 </a:t>
            </a:r>
            <a:b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CZYNNY JEST CAŁĄ DOBĘ</a:t>
            </a:r>
            <a:endParaRPr sz="1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32748653-CF68-43E9-B829-4AECE14860EA}"/>
              </a:ext>
            </a:extLst>
          </p:cNvPr>
          <p:cNvSpPr txBox="1">
            <a:spLocks/>
          </p:cNvSpPr>
          <p:nvPr/>
        </p:nvSpPr>
        <p:spPr>
          <a:xfrm>
            <a:off x="566923" y="1055077"/>
            <a:ext cx="8588799" cy="287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pl-PL" sz="1900" dirty="0"/>
              <a:t>Materiały zostały przygotowane w ramach realizacji projektu </a:t>
            </a:r>
            <a:br>
              <a:rPr lang="pl-PL" sz="1900" dirty="0"/>
            </a:br>
            <a:r>
              <a:rPr lang="pl-PL" sz="1900" dirty="0"/>
              <a:t>„Smyk II: </a:t>
            </a:r>
            <a:r>
              <a:rPr lang="pl-PL" sz="1900" dirty="0" err="1"/>
              <a:t>supermoce</a:t>
            </a:r>
            <a:r>
              <a:rPr lang="pl-PL" sz="1900" dirty="0"/>
              <a:t> mieszkańców Bałtyku – edukacja dzieci i młodzieży </a:t>
            </a:r>
            <a:br>
              <a:rPr lang="pl-PL" sz="1900" dirty="0"/>
            </a:br>
            <a:r>
              <a:rPr lang="pl-PL" sz="1900" dirty="0"/>
              <a:t>na drugim etapie kształcenia poświęcona bioróżnorodności Morza Bałtyckiego oraz zapobieganiu presji skierowanej na jego obszar przybrzeżny, w tym na gatunki i siedliska chronione” dofinansowanego ze środków </a:t>
            </a:r>
            <a:r>
              <a:rPr lang="pl-PL" sz="1900" b="1" dirty="0"/>
              <a:t>Wojewódzkiego Funduszu Ochrony Środowiska i Gospodarki Wodnej w Gdańsku.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D6455A2-59F3-41B6-A68C-A682C0CE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717"/>
            <a:ext cx="2485072" cy="8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0BBAAE7-E3B4-4F58-9A86-7802F931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47" y="0"/>
            <a:ext cx="1442900" cy="14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CFD7F364-30C3-475A-BF88-18E387BD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27" y="3890839"/>
            <a:ext cx="3043969" cy="1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46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/>
          <p:nvPr/>
        </p:nvSpPr>
        <p:spPr>
          <a:xfrm>
            <a:off x="451626" y="513152"/>
            <a:ext cx="9177372" cy="27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Ssaki morskie: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grupa organizmów, zaliczanych obok ryb do głównych reprezentantów nektonu morskiego, wtórnie przystosowanych do życia w środowisku wodnym. Należą do niej rzędy </a:t>
            </a:r>
            <a:r>
              <a:rPr lang="pl-PL" sz="18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waleni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Cetacea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 syren </a:t>
            </a:r>
            <a:r>
              <a:rPr lang="pl-PL" sz="1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Sirenia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 także podrząd </a:t>
            </a:r>
            <a:r>
              <a:rPr lang="pl-PL" sz="18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płetwonogich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Pinnipedia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oraz przedstawiciele dwóch rodzin: wydr </a:t>
            </a:r>
            <a:r>
              <a:rPr lang="pl-PL" sz="1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Mustilidae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 niedźwiedzi </a:t>
            </a:r>
            <a:r>
              <a:rPr lang="pl-PL" sz="1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Ursidae</a:t>
            </a:r>
            <a:r>
              <a:rPr lang="pl-PL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.(…) Mimo istotnych różnic, związanych głównie z odmiennym stopniem przystosowania do wodnego trybu życia, ssaki morskie łączy jedna wspólna cecha – wykorzystywanie zasobów morskich jako źródło pożywienia (Skóra i Kuklik, 1997).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P:\Błękitna Szkoła\BRITA\! materiały do lekcji online\zdjęcia fok\M.Koss 3.JPG">
            <a:extLst>
              <a:ext uri="{FF2B5EF4-FFF2-40B4-BE49-F238E27FC236}">
                <a16:creationId xmlns:a16="http://schemas.microsoft.com/office/drawing/2014/main" id="{247262BC-FF7E-49D7-8AD7-F45A4250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26" y="2968807"/>
            <a:ext cx="3248435" cy="243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\\Hel1\public\NASZE BAZY INFO\BAZA FOTO STACJI MORSKIEJ\MORŚWINY\karteminde i inne\Kerteminde styczeń 2008\foto Jakob Højer Kristensen\Freja and Frigg.jpg">
            <a:extLst>
              <a:ext uri="{FF2B5EF4-FFF2-40B4-BE49-F238E27FC236}">
                <a16:creationId xmlns:a16="http://schemas.microsoft.com/office/drawing/2014/main" id="{E57B66F5-9AED-4FD7-A71E-F653A474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35" y="2968806"/>
            <a:ext cx="4333810" cy="24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/>
        </p:nvSpPr>
        <p:spPr>
          <a:xfrm>
            <a:off x="4052493" y="840818"/>
            <a:ext cx="197563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SSAKI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" name="Google Shape;126;p3"/>
          <p:cNvCxnSpPr/>
          <p:nvPr/>
        </p:nvCxnSpPr>
        <p:spPr>
          <a:xfrm flipH="1">
            <a:off x="3682061" y="1051062"/>
            <a:ext cx="907724" cy="700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27" name="Google Shape;127;p3"/>
          <p:cNvCxnSpPr/>
          <p:nvPr/>
        </p:nvCxnSpPr>
        <p:spPr>
          <a:xfrm>
            <a:off x="4852327" y="1179416"/>
            <a:ext cx="6675" cy="713649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28" name="Google Shape;128;p3"/>
          <p:cNvCxnSpPr/>
          <p:nvPr/>
        </p:nvCxnSpPr>
        <p:spPr>
          <a:xfrm>
            <a:off x="5561470" y="1051062"/>
            <a:ext cx="906075" cy="17841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29" name="Google Shape;129;p3"/>
          <p:cNvCxnSpPr/>
          <p:nvPr/>
        </p:nvCxnSpPr>
        <p:spPr>
          <a:xfrm flipH="1">
            <a:off x="3804439" y="1179416"/>
            <a:ext cx="907725" cy="280327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0" name="Google Shape;130;p3"/>
          <p:cNvCxnSpPr/>
          <p:nvPr/>
        </p:nvCxnSpPr>
        <p:spPr>
          <a:xfrm flipH="1">
            <a:off x="5272817" y="1167087"/>
            <a:ext cx="1" cy="725978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1" name="Google Shape;131;p3"/>
          <p:cNvCxnSpPr/>
          <p:nvPr/>
        </p:nvCxnSpPr>
        <p:spPr>
          <a:xfrm>
            <a:off x="5492490" y="1179416"/>
            <a:ext cx="668030" cy="48236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2" name="Google Shape;132;p3"/>
          <p:cNvCxnSpPr/>
          <p:nvPr/>
        </p:nvCxnSpPr>
        <p:spPr>
          <a:xfrm>
            <a:off x="5760053" y="3349536"/>
            <a:ext cx="1041214" cy="207947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3" name="Google Shape;133;p3"/>
          <p:cNvCxnSpPr/>
          <p:nvPr/>
        </p:nvCxnSpPr>
        <p:spPr>
          <a:xfrm>
            <a:off x="5790616" y="3629863"/>
            <a:ext cx="676929" cy="5778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4" name="Google Shape;134;p3"/>
          <p:cNvCxnSpPr/>
          <p:nvPr/>
        </p:nvCxnSpPr>
        <p:spPr>
          <a:xfrm flipH="1">
            <a:off x="5370697" y="3770029"/>
            <a:ext cx="1" cy="875391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5" name="Google Shape;135;p3"/>
          <p:cNvCxnSpPr/>
          <p:nvPr/>
        </p:nvCxnSpPr>
        <p:spPr>
          <a:xfrm flipH="1">
            <a:off x="4712164" y="3770029"/>
            <a:ext cx="2226" cy="741901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6" name="Google Shape;136;p3"/>
          <p:cNvCxnSpPr/>
          <p:nvPr/>
        </p:nvCxnSpPr>
        <p:spPr>
          <a:xfrm flipH="1">
            <a:off x="3501862" y="3629865"/>
            <a:ext cx="907725" cy="280327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cxnSp>
        <p:nvCxnSpPr>
          <p:cNvPr id="137" name="Google Shape;137;p3"/>
          <p:cNvCxnSpPr/>
          <p:nvPr/>
        </p:nvCxnSpPr>
        <p:spPr>
          <a:xfrm flipH="1">
            <a:off x="3217086" y="3277156"/>
            <a:ext cx="1043440" cy="140163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138" name="Google Shape;138;p3"/>
          <p:cNvSpPr txBox="1"/>
          <p:nvPr/>
        </p:nvSpPr>
        <p:spPr>
          <a:xfrm>
            <a:off x="1848823" y="951867"/>
            <a:ext cx="1728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stałocieplność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2069078" y="1366963"/>
            <a:ext cx="16129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żyworodność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6674453" y="1060197"/>
            <a:ext cx="2149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gruczoły mlekowe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6467545" y="1571554"/>
            <a:ext cx="8943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płuca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4460758" y="1922939"/>
            <a:ext cx="65967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słoń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5139329" y="1920058"/>
            <a:ext cx="15351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owłosienie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941096" y="3277156"/>
            <a:ext cx="22559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wtórne przystosowanie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2397240" y="3833954"/>
            <a:ext cx="10612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walenie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6914733" y="3557483"/>
            <a:ext cx="154179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foki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6567661" y="4234422"/>
            <a:ext cx="13882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delfiny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3043550" y="4511930"/>
            <a:ext cx="21625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źródło pożywienia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5120429" y="4681207"/>
            <a:ext cx="35508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niedźwiedź polarny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4409587" y="2996829"/>
            <a:ext cx="13504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SSAKI MORSKIE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/>
          <p:nvPr/>
        </p:nvSpPr>
        <p:spPr>
          <a:xfrm>
            <a:off x="-1" y="326575"/>
            <a:ext cx="100806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Współcześnie żyje ok. 130 gatunków ssaków morskich</a:t>
            </a:r>
            <a:r>
              <a:rPr lang="pl-PL" sz="2400" b="1" i="0" u="none" strike="noStrike" cap="none" dirty="0">
                <a:solidFill>
                  <a:schemeClr val="dk1"/>
                </a:solidFill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20;p2">
            <a:extLst>
              <a:ext uri="{FF2B5EF4-FFF2-40B4-BE49-F238E27FC236}">
                <a16:creationId xmlns:a16="http://schemas.microsoft.com/office/drawing/2014/main" id="{E7CACB17-BD9C-42D8-A1AB-8907DF15AAB6}"/>
              </a:ext>
            </a:extLst>
          </p:cNvPr>
          <p:cNvSpPr/>
          <p:nvPr/>
        </p:nvSpPr>
        <p:spPr>
          <a:xfrm>
            <a:off x="-1" y="1109835"/>
            <a:ext cx="100806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Walenie wyewoluowały z lądowych ssaków kopytnych ok. 50mln lat temu. </a:t>
            </a:r>
            <a:b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Ich najbliższym współczesnym krewnym jest </a:t>
            </a:r>
            <a:r>
              <a:rPr lang="pl-PL" sz="1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hipopotam. </a:t>
            </a:r>
            <a:endParaRPr sz="1800" b="0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0;p2">
            <a:extLst>
              <a:ext uri="{FF2B5EF4-FFF2-40B4-BE49-F238E27FC236}">
                <a16:creationId xmlns:a16="http://schemas.microsoft.com/office/drawing/2014/main" id="{FC8B5D96-C096-459E-BADB-46ED95B5FD14}"/>
              </a:ext>
            </a:extLst>
          </p:cNvPr>
          <p:cNvSpPr/>
          <p:nvPr/>
        </p:nvSpPr>
        <p:spPr>
          <a:xfrm>
            <a:off x="1" y="2165351"/>
            <a:ext cx="100806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Syreny wyewoluowały w podobnym czasie, co walenie z wymarłych współcześnie ssaków prakopytnych. Ich najbliższymi współczesnymi krewnymi są </a:t>
            </a:r>
            <a:r>
              <a:rPr lang="pl-PL" sz="1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słonie. </a:t>
            </a:r>
            <a:endParaRPr sz="1800" b="0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0;p2">
            <a:extLst>
              <a:ext uri="{FF2B5EF4-FFF2-40B4-BE49-F238E27FC236}">
                <a16:creationId xmlns:a16="http://schemas.microsoft.com/office/drawing/2014/main" id="{170F2BFB-A7FD-43BF-B68A-5A80F8E71412}"/>
              </a:ext>
            </a:extLst>
          </p:cNvPr>
          <p:cNvSpPr/>
          <p:nvPr/>
        </p:nvSpPr>
        <p:spPr>
          <a:xfrm>
            <a:off x="1" y="3220867"/>
            <a:ext cx="100806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Płetwonogie (foki, lwy morskie oraz morsy) wyewoluowały ok. 25 mln lat temu. </a:t>
            </a:r>
            <a:b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Są spokrewnione z </a:t>
            </a:r>
            <a:r>
              <a:rPr lang="pl-PL" sz="1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niedźwiedziami polarnymi i wydrami. </a:t>
            </a:r>
            <a:endParaRPr sz="1800" b="0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E95247C2-D881-4813-95D1-58E9633C46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700395"/>
              </p:ext>
            </p:extLst>
          </p:nvPr>
        </p:nvGraphicFramePr>
        <p:xfrm>
          <a:off x="264482" y="4032970"/>
          <a:ext cx="1496685" cy="1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Impact" r:id="rId4" imgW="8203175" imgH="7504762" progId="PI3.Image">
                  <p:embed/>
                </p:oleObj>
              </mc:Choice>
              <mc:Fallback>
                <p:oleObj name="PhotoImpact" r:id="rId4" imgW="8203175" imgH="7504762" progId="PI3.Image">
                  <p:embed/>
                  <p:pic>
                    <p:nvPicPr>
                      <p:cNvPr id="133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82" y="4032970"/>
                        <a:ext cx="1496685" cy="136939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2D8DA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5FC6DD9B-0F12-450C-B6B1-A2C5C1882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669194"/>
              </p:ext>
            </p:extLst>
          </p:nvPr>
        </p:nvGraphicFramePr>
        <p:xfrm>
          <a:off x="8381999" y="4084850"/>
          <a:ext cx="1581393" cy="1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Impact" r:id="rId6" imgW="1968845" imgH="1794972" progId="PI3.Image">
                  <p:embed/>
                </p:oleObj>
              </mc:Choice>
              <mc:Fallback>
                <p:oleObj name="PhotoImpact" r:id="rId6" imgW="1968845" imgH="1794972" progId="PI3.Image">
                  <p:embed/>
                  <p:pic>
                    <p:nvPicPr>
                      <p:cNvPr id="1331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9" y="4084850"/>
                        <a:ext cx="1581393" cy="136939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2D8DA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A5DE569-3B00-40FD-99CA-958EECFA2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36418"/>
              </p:ext>
            </p:extLst>
          </p:nvPr>
        </p:nvGraphicFramePr>
        <p:xfrm>
          <a:off x="152400" y="864764"/>
          <a:ext cx="9706707" cy="4445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835">
                  <a:extLst>
                    <a:ext uri="{9D8B030D-6E8A-4147-A177-3AD203B41FA5}">
                      <a16:colId xmlns:a16="http://schemas.microsoft.com/office/drawing/2014/main" val="4130916364"/>
                    </a:ext>
                  </a:extLst>
                </a:gridCol>
                <a:gridCol w="3841284">
                  <a:extLst>
                    <a:ext uri="{9D8B030D-6E8A-4147-A177-3AD203B41FA5}">
                      <a16:colId xmlns:a16="http://schemas.microsoft.com/office/drawing/2014/main" val="844609787"/>
                    </a:ext>
                  </a:extLst>
                </a:gridCol>
                <a:gridCol w="3055588">
                  <a:extLst>
                    <a:ext uri="{9D8B030D-6E8A-4147-A177-3AD203B41FA5}">
                      <a16:colId xmlns:a16="http://schemas.microsoft.com/office/drawing/2014/main" val="2680759272"/>
                    </a:ext>
                  </a:extLst>
                </a:gridCol>
              </a:tblGrid>
              <a:tr h="666024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CECHA ŚRODOWISKA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ŚRODOWISKO LĄDOWE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ŚRODOWISKO WODNE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8388455"/>
                  </a:ext>
                </a:extLst>
              </a:tr>
              <a:tr h="476664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GĘSTOŚĆ OŚRODKA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niewielka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duża (duży opór podczas ruchu)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1464128"/>
                  </a:ext>
                </a:extLst>
              </a:tr>
              <a:tr h="616243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DOSTĘP DO ŚWIATŁA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bardzo dobry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różny (zależny od głębokości); mniejszy niż na lądzie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272235"/>
                  </a:ext>
                </a:extLst>
              </a:tr>
              <a:tr h="591709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WAHANIA TEMPERATURY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duże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niewielkie, ale woda ma dużą przewodność cieplną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522456"/>
                  </a:ext>
                </a:extLst>
              </a:tr>
              <a:tr h="584513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ZAWARTOŚĆ TLENU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duża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mniejsza niż w środowisku lądowym; tlen niedostępny dla ssaków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982708"/>
                  </a:ext>
                </a:extLst>
              </a:tr>
              <a:tr h="584513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ZASOLENIE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marginalne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zmienne (wysokie w morzach)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0836136"/>
                  </a:ext>
                </a:extLst>
              </a:tr>
              <a:tr h="584513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CIŚNIENIE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 </a:t>
                      </a:r>
                      <a:r>
                        <a:rPr lang="pl-PL" sz="1600" dirty="0" err="1"/>
                        <a:t>atm</a:t>
                      </a:r>
                      <a:r>
                        <a:rPr lang="pl-PL" sz="1600" dirty="0"/>
                        <a:t> = 1013 </a:t>
                      </a:r>
                      <a:r>
                        <a:rPr lang="pl-PL" sz="1600" dirty="0" err="1"/>
                        <a:t>hPa</a:t>
                      </a:r>
                      <a:r>
                        <a:rPr lang="pl-PL" sz="1600" dirty="0"/>
                        <a:t> na poziomie morza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wyższe niż na lądzie, co 10 m wzrasta o 1 </a:t>
                      </a:r>
                      <a:r>
                        <a:rPr lang="pl-PL" sz="1600" dirty="0" err="1"/>
                        <a:t>atm</a:t>
                      </a:r>
                      <a:endParaRPr lang="pl-P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619248"/>
                  </a:ext>
                </a:extLst>
              </a:tr>
            </a:tbl>
          </a:graphicData>
        </a:graphic>
      </p:graphicFrame>
      <p:sp>
        <p:nvSpPr>
          <p:cNvPr id="3" name="Google Shape;120;p2">
            <a:extLst>
              <a:ext uri="{FF2B5EF4-FFF2-40B4-BE49-F238E27FC236}">
                <a16:creationId xmlns:a16="http://schemas.microsoft.com/office/drawing/2014/main" id="{0051AB75-B4F5-4299-9BED-37F53E591B65}"/>
              </a:ext>
            </a:extLst>
          </p:cNvPr>
          <p:cNvSpPr/>
          <p:nvPr/>
        </p:nvSpPr>
        <p:spPr>
          <a:xfrm>
            <a:off x="-4" y="176784"/>
            <a:ext cx="100806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Porównanie warunków życia na lądzie i w wodzie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3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7555DE7-5596-4A3B-B6CB-07B67DB6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24" y="0"/>
            <a:ext cx="8904776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pod wodą">
            <a:extLst>
              <a:ext uri="{FF2B5EF4-FFF2-40B4-BE49-F238E27FC236}">
                <a16:creationId xmlns:a16="http://schemas.microsoft.com/office/drawing/2014/main" id="{C0B8009C-E26F-4B7E-9D7B-78017DC9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46" y="0"/>
            <a:ext cx="7560733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>
            <a:extLst>
              <a:ext uri="{FF2B5EF4-FFF2-40B4-BE49-F238E27FC236}">
                <a16:creationId xmlns:a16="http://schemas.microsoft.com/office/drawing/2014/main" id="{BA0FE2DB-B61D-4EDE-94CB-851A3D588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7001" y="4284415"/>
            <a:ext cx="6426623" cy="441043"/>
          </a:xfrm>
          <a:noFill/>
        </p:spPr>
        <p:txBody>
          <a:bodyPr>
            <a:normAutofit fontScale="92500" lnSpcReduction="10000"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315" b="1">
                <a:latin typeface="Arial" panose="020B0604020202020204" pitchFamily="34" charset="0"/>
              </a:rPr>
              <a:t>hydrodynamiczny  kształt ciała</a:t>
            </a:r>
            <a:endParaRPr lang="en-US" altLang="pl-PL" sz="2315" b="1">
              <a:latin typeface="Arial" panose="020B0604020202020204" pitchFamily="34" charset="0"/>
            </a:endParaRPr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70B57640-6938-4920-B2EB-0F4A3A8AB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741" y="442037"/>
            <a:ext cx="5166501" cy="44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315" b="1" dirty="0">
                <a:latin typeface="Arial" panose="020B0604020202020204" pitchFamily="34" charset="0"/>
              </a:rPr>
              <a:t>Foka w wodzie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6D808FD-2370-47DF-8D00-EF1767569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234" y="999569"/>
            <a:ext cx="2773516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985" dirty="0">
                <a:latin typeface="Tahoma" panose="020B0604030504040204" pitchFamily="34" charset="0"/>
                <a:cs typeface="Tahoma" panose="020B0604030504040204" pitchFamily="34" charset="0"/>
              </a:rPr>
              <a:t>płetwy przednie – ster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06F7AF-1282-4368-AA8A-ECE868C1A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568" y="1611421"/>
            <a:ext cx="2630848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985" dirty="0">
                <a:latin typeface="Tahoma" panose="020B0604030504040204" pitchFamily="34" charset="0"/>
                <a:cs typeface="Tahoma" panose="020B0604030504040204" pitchFamily="34" charset="0"/>
              </a:rPr>
              <a:t>płetwy tylne – napęd</a:t>
            </a:r>
          </a:p>
        </p:txBody>
      </p:sp>
      <p:pic>
        <p:nvPicPr>
          <p:cNvPr id="16392" name="Obraz 3">
            <a:extLst>
              <a:ext uri="{FF2B5EF4-FFF2-40B4-BE49-F238E27FC236}">
                <a16:creationId xmlns:a16="http://schemas.microsoft.com/office/drawing/2014/main" id="{BFCCB2FC-8F12-4C22-890E-443AB7C78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39" y="2625"/>
            <a:ext cx="3215937" cy="214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build="p" autoUpdateAnimBg="0"/>
      <p:bldP spid="37895" grpId="0" build="p" autoUpdateAnimBg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1">
            <a:extLst>
              <a:ext uri="{FF2B5EF4-FFF2-40B4-BE49-F238E27FC236}">
                <a16:creationId xmlns:a16="http://schemas.microsoft.com/office/drawing/2014/main" id="{46C68D4B-DF5F-40B5-9DD2-00D933AC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46" y="-618247"/>
            <a:ext cx="7560733" cy="75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CB2A7352-8AE6-4879-B11A-8D444714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69" y="156203"/>
            <a:ext cx="4473434" cy="4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646" b="1">
                <a:latin typeface="Arial" panose="020B0604020202020204" pitchFamily="34" charset="0"/>
              </a:rPr>
              <a:t>Gdzie foka ma ucho?</a:t>
            </a:r>
          </a:p>
        </p:txBody>
      </p:sp>
      <p:sp>
        <p:nvSpPr>
          <p:cNvPr id="45063" name="AutoShape 7">
            <a:extLst>
              <a:ext uri="{FF2B5EF4-FFF2-40B4-BE49-F238E27FC236}">
                <a16:creationId xmlns:a16="http://schemas.microsoft.com/office/drawing/2014/main" id="{942EEC4F-75BC-4351-822F-80A4BF9AB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350" y="2060825"/>
            <a:ext cx="1374320" cy="321594"/>
          </a:xfrm>
          <a:prstGeom prst="leftArrow">
            <a:avLst>
              <a:gd name="adj1" fmla="val 50000"/>
              <a:gd name="adj2" fmla="val 996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98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3;p10">
            <a:extLst>
              <a:ext uri="{FF2B5EF4-FFF2-40B4-BE49-F238E27FC236}">
                <a16:creationId xmlns:a16="http://schemas.microsoft.com/office/drawing/2014/main" id="{66E56761-BDA0-4908-8906-E58D4A0150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73663" y="1682496"/>
            <a:ext cx="3753729" cy="26784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BA29D46-58C8-4922-A2DB-3E3D9B2A48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161984"/>
              </p:ext>
            </p:extLst>
          </p:nvPr>
        </p:nvGraphicFramePr>
        <p:xfrm>
          <a:off x="414527" y="0"/>
          <a:ext cx="9885553" cy="5571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120;p2">
            <a:extLst>
              <a:ext uri="{FF2B5EF4-FFF2-40B4-BE49-F238E27FC236}">
                <a16:creationId xmlns:a16="http://schemas.microsoft.com/office/drawing/2014/main" id="{40A68CEF-471D-4CB9-9A0D-EAE4BD808E59}"/>
              </a:ext>
            </a:extLst>
          </p:cNvPr>
          <p:cNvSpPr/>
          <p:nvPr/>
        </p:nvSpPr>
        <p:spPr>
          <a:xfrm>
            <a:off x="-152401" y="425770"/>
            <a:ext cx="437270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Walenie – budowa zewnętrzna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0;p2">
            <a:extLst>
              <a:ext uri="{FF2B5EF4-FFF2-40B4-BE49-F238E27FC236}">
                <a16:creationId xmlns:a16="http://schemas.microsoft.com/office/drawing/2014/main" id="{D6EE89C7-913B-4C38-BBAE-A84FD3161309}"/>
              </a:ext>
            </a:extLst>
          </p:cNvPr>
          <p:cNvSpPr/>
          <p:nvPr/>
        </p:nvSpPr>
        <p:spPr>
          <a:xfrm>
            <a:off x="7664874" y="3358781"/>
            <a:ext cx="22977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10835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morświn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18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457</Words>
  <Application>Microsoft Office PowerPoint</Application>
  <PresentationFormat>Niestandardowy</PresentationFormat>
  <Paragraphs>97</Paragraphs>
  <Slides>19</Slides>
  <Notes>6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Calibri</vt:lpstr>
      <vt:lpstr>Tahoma</vt:lpstr>
      <vt:lpstr>Arial</vt:lpstr>
      <vt:lpstr>Times New Roman</vt:lpstr>
      <vt:lpstr>Office Theme</vt:lpstr>
      <vt:lpstr>PhotoImpact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Selin</dc:creator>
  <cp:lastModifiedBy>Justyna Kapa</cp:lastModifiedBy>
  <cp:revision>27</cp:revision>
  <dcterms:created xsi:type="dcterms:W3CDTF">2022-02-23T11:25:10Z</dcterms:created>
  <dcterms:modified xsi:type="dcterms:W3CDTF">2024-09-05T08:44:25Z</dcterms:modified>
</cp:coreProperties>
</file>